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5" d="100"/>
          <a:sy n="65" d="100"/>
        </p:scale>
        <p:origin x="-75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BFF8FB-E7DF-4A02-9F04-7E48C2883AE9}" type="datetimeFigureOut">
              <a:rPr lang="en-US" smtClean="0"/>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3012274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BFF8FB-E7DF-4A02-9F04-7E48C2883AE9}" type="datetimeFigureOut">
              <a:rPr lang="en-US" smtClean="0"/>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3244773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BFF8FB-E7DF-4A02-9F04-7E48C2883AE9}" type="datetimeFigureOut">
              <a:rPr lang="en-US" smtClean="0"/>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4209674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30725"/>
          </a:xfrm>
        </p:spPr>
        <p:txBody>
          <a:bodyPr rtlCol="0">
            <a:normAutofit/>
          </a:bodyPr>
          <a:lstStyle/>
          <a:p>
            <a:pPr lvl="0"/>
            <a:endParaRPr lang="en-US" noProof="0" smtClean="0"/>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DE4DF02-045A-431D-B8C3-13A6B54C8B92}" type="slidenum">
              <a:rPr lang="en-US"/>
              <a:pPr>
                <a:defRPr/>
              </a:pPr>
              <a:t>‹#›</a:t>
            </a:fld>
            <a:endParaRPr lang="en-US"/>
          </a:p>
        </p:txBody>
      </p:sp>
    </p:spTree>
    <p:extLst>
      <p:ext uri="{BB962C8B-B14F-4D97-AF65-F5344CB8AC3E}">
        <p14:creationId xmlns:p14="http://schemas.microsoft.com/office/powerpoint/2010/main" val="2888200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BFF8FB-E7DF-4A02-9F04-7E48C2883AE9}" type="datetimeFigureOut">
              <a:rPr lang="en-US" smtClean="0"/>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2420005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BFF8FB-E7DF-4A02-9F04-7E48C2883AE9}" type="datetimeFigureOut">
              <a:rPr lang="en-US" smtClean="0"/>
              <a:t>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133290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BFF8FB-E7DF-4A02-9F04-7E48C2883AE9}" type="datetimeFigureOut">
              <a:rPr lang="en-US" smtClean="0"/>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1656769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BFF8FB-E7DF-4A02-9F04-7E48C2883AE9}" type="datetimeFigureOut">
              <a:rPr lang="en-US" smtClean="0"/>
              <a:t>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423510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BFF8FB-E7DF-4A02-9F04-7E48C2883AE9}" type="datetimeFigureOut">
              <a:rPr lang="en-US" smtClean="0"/>
              <a:t>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4138741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BFF8FB-E7DF-4A02-9F04-7E48C2883AE9}" type="datetimeFigureOut">
              <a:rPr lang="en-US" smtClean="0"/>
              <a:t>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1798598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BFF8FB-E7DF-4A02-9F04-7E48C2883AE9}" type="datetimeFigureOut">
              <a:rPr lang="en-US" smtClean="0"/>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3823727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BFF8FB-E7DF-4A02-9F04-7E48C2883AE9}" type="datetimeFigureOut">
              <a:rPr lang="en-US" smtClean="0"/>
              <a:t>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84D4-1EEA-4BC8-891C-0FFC08B38ECA}" type="slidenum">
              <a:rPr lang="en-US" smtClean="0"/>
              <a:t>‹#›</a:t>
            </a:fld>
            <a:endParaRPr lang="en-US"/>
          </a:p>
        </p:txBody>
      </p:sp>
    </p:spTree>
    <p:extLst>
      <p:ext uri="{BB962C8B-B14F-4D97-AF65-F5344CB8AC3E}">
        <p14:creationId xmlns:p14="http://schemas.microsoft.com/office/powerpoint/2010/main" val="176870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BFF8FB-E7DF-4A02-9F04-7E48C2883AE9}" type="datetimeFigureOut">
              <a:rPr lang="en-US" smtClean="0"/>
              <a:t>1/28/2012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984D4-1EEA-4BC8-891C-0FFC08B38ECA}" type="slidenum">
              <a:rPr lang="en-US" smtClean="0"/>
              <a:t>‹#›</a:t>
            </a:fld>
            <a:endParaRPr lang="en-US"/>
          </a:p>
        </p:txBody>
      </p:sp>
    </p:spTree>
    <p:extLst>
      <p:ext uri="{BB962C8B-B14F-4D97-AF65-F5344CB8AC3E}">
        <p14:creationId xmlns:p14="http://schemas.microsoft.com/office/powerpoint/2010/main" val="3551674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9.png"/><Relationship Id="rId7"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3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png"/><Relationship Id="rId4" Type="http://schemas.openxmlformats.org/officeDocument/2006/relationships/image" Target="../media/image62.jpeg"/></Relationships>
</file>

<file path=ppt/slides/_rels/slide39.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6.jpeg"/><Relationship Id="rId7" Type="http://schemas.openxmlformats.org/officeDocument/2006/relationships/image" Target="../media/image69.png"/><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hyperlink" Target="http://www.mayer-johnson.com/ProductImages/145/BIG_feature.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74.jpeg"/><Relationship Id="rId4" Type="http://schemas.openxmlformats.org/officeDocument/2006/relationships/image" Target="../media/image7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body" idx="1"/>
          </p:nvPr>
        </p:nvSpPr>
        <p:spPr>
          <a:xfrm>
            <a:off x="76200" y="304800"/>
            <a:ext cx="8915400" cy="6553200"/>
          </a:xfrm>
          <a:solidFill>
            <a:schemeClr val="bg1"/>
          </a:solidFill>
        </p:spPr>
        <p:txBody>
          <a:bodyPr/>
          <a:lstStyle/>
          <a:p>
            <a:pPr marL="609600" indent="-609600" eaLnBrk="1" hangingPunct="1">
              <a:buFontTx/>
              <a:buAutoNum type="arabicPeriod"/>
            </a:pPr>
            <a:r>
              <a:rPr lang="en-US" dirty="0" smtClean="0"/>
              <a:t>Comprehension </a:t>
            </a:r>
          </a:p>
          <a:p>
            <a:pPr marL="990600" lvl="1" indent="-533400" eaLnBrk="1" hangingPunct="1">
              <a:buFontTx/>
              <a:buNone/>
            </a:pPr>
            <a:r>
              <a:rPr lang="en-US" dirty="0" smtClean="0"/>
              <a:t>	– visual supports		</a:t>
            </a:r>
          </a:p>
          <a:p>
            <a:pPr marL="609600" indent="-609600" eaLnBrk="1" hangingPunct="1">
              <a:buFontTx/>
              <a:buAutoNum type="arabicPeriod"/>
            </a:pPr>
            <a:r>
              <a:rPr lang="en-US" dirty="0" smtClean="0"/>
              <a:t>Motor</a:t>
            </a:r>
          </a:p>
          <a:p>
            <a:pPr marL="990600" lvl="1" indent="-533400" eaLnBrk="1" hangingPunct="1">
              <a:buFontTx/>
              <a:buNone/>
            </a:pPr>
            <a:r>
              <a:rPr lang="en-US" dirty="0" smtClean="0"/>
              <a:t>	– Environmental control</a:t>
            </a:r>
          </a:p>
          <a:p>
            <a:pPr marL="609600" indent="-609600" eaLnBrk="1" hangingPunct="1">
              <a:buFontTx/>
              <a:buAutoNum type="arabicPeriod"/>
            </a:pPr>
            <a:r>
              <a:rPr lang="en-US" dirty="0" smtClean="0"/>
              <a:t>Expression</a:t>
            </a:r>
          </a:p>
          <a:p>
            <a:pPr marL="990600" lvl="1" indent="-533400" eaLnBrk="1" hangingPunct="1">
              <a:buFontTx/>
              <a:buNone/>
            </a:pPr>
            <a:r>
              <a:rPr lang="en-US" dirty="0" smtClean="0"/>
              <a:t>	– low/no tech partner assisted solutions</a:t>
            </a:r>
          </a:p>
          <a:p>
            <a:pPr marL="990600" lvl="1" indent="-533400" eaLnBrk="1" hangingPunct="1">
              <a:buFontTx/>
              <a:buNone/>
            </a:pPr>
            <a:r>
              <a:rPr lang="en-US" dirty="0" smtClean="0"/>
              <a:t>	– Voice Output Communication Aides </a:t>
            </a:r>
            <a:r>
              <a:rPr lang="en-US" sz="2000" dirty="0" smtClean="0"/>
              <a:t>(VOCA)</a:t>
            </a:r>
          </a:p>
          <a:p>
            <a:pPr marL="609600" indent="-609600" eaLnBrk="1" hangingPunct="1">
              <a:buFontTx/>
              <a:buAutoNum type="arabicPeriod"/>
            </a:pPr>
            <a:r>
              <a:rPr lang="en-US" dirty="0" smtClean="0"/>
              <a:t>Social/Participation  </a:t>
            </a:r>
          </a:p>
          <a:p>
            <a:pPr marL="590550" indent="-533400">
              <a:buFontTx/>
              <a:buNone/>
            </a:pPr>
            <a:r>
              <a:rPr lang="en-US" dirty="0" smtClean="0"/>
              <a:t>	– Philosophy woven throughout</a:t>
            </a:r>
          </a:p>
          <a:p>
            <a:pPr marL="590550" indent="-533400">
              <a:buFontTx/>
              <a:buNone/>
            </a:pPr>
            <a:r>
              <a:rPr lang="en-US" dirty="0" smtClean="0"/>
              <a:t>5. Working Memory</a:t>
            </a:r>
          </a:p>
          <a:p>
            <a:pPr marL="590550" indent="-533400">
              <a:buFontTx/>
              <a:buNone/>
            </a:pPr>
            <a:endParaRPr lang="en-US" dirty="0" smtClean="0"/>
          </a:p>
          <a:p>
            <a:pPr marL="990600" lvl="1" indent="-533400" eaLnBrk="1" hangingPunct="1">
              <a:buFontTx/>
              <a:buNone/>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2291" name="Rectangle 3"/>
          <p:cNvSpPr>
            <a:spLocks noGrp="1" noChangeArrowheads="1"/>
          </p:cNvSpPr>
          <p:nvPr>
            <p:ph type="body" idx="1"/>
          </p:nvPr>
        </p:nvSpPr>
        <p:spPr>
          <a:xfrm>
            <a:off x="685800" y="1295400"/>
            <a:ext cx="7772400" cy="4800600"/>
          </a:xfrm>
        </p:spPr>
        <p:txBody>
          <a:bodyPr/>
          <a:lstStyle/>
          <a:p>
            <a:pPr eaLnBrk="1" hangingPunct="1"/>
            <a:r>
              <a:rPr lang="en-US" smtClean="0"/>
              <a:t>calendars  </a:t>
            </a:r>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8610600"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3315" name="Rectangle 3"/>
          <p:cNvSpPr>
            <a:spLocks noGrp="1" noChangeArrowheads="1"/>
          </p:cNvSpPr>
          <p:nvPr>
            <p:ph type="body" idx="1"/>
          </p:nvPr>
        </p:nvSpPr>
        <p:spPr>
          <a:xfrm>
            <a:off x="685800" y="1295400"/>
            <a:ext cx="7772400" cy="4800600"/>
          </a:xfrm>
        </p:spPr>
        <p:txBody>
          <a:bodyPr/>
          <a:lstStyle/>
          <a:p>
            <a:pPr eaLnBrk="1" hangingPunct="1"/>
            <a:r>
              <a:rPr lang="en-US" dirty="0" smtClean="0"/>
              <a:t>Task boards: </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lvl="1" eaLnBrk="1" hangingPunct="1"/>
            <a:endParaRPr lang="en-US" dirty="0" smtClean="0"/>
          </a:p>
          <a:p>
            <a:pPr lvl="1" eaLnBrk="1" hangingPunct="1">
              <a:buFontTx/>
              <a:buNone/>
            </a:pPr>
            <a:endParaRPr lang="en-US" dirty="0" smtClean="0"/>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446338"/>
            <a:ext cx="6629400" cy="182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7275" y="228600"/>
            <a:ext cx="1584325"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6387" name="Rectangle 3"/>
          <p:cNvSpPr>
            <a:spLocks noGrp="1" noChangeArrowheads="1"/>
          </p:cNvSpPr>
          <p:nvPr>
            <p:ph type="body" idx="1"/>
          </p:nvPr>
        </p:nvSpPr>
        <p:spPr>
          <a:xfrm>
            <a:off x="685800" y="1295400"/>
            <a:ext cx="7772400" cy="4800600"/>
          </a:xfrm>
        </p:spPr>
        <p:txBody>
          <a:bodyPr/>
          <a:lstStyle/>
          <a:p>
            <a:pPr eaLnBrk="1" hangingPunct="1"/>
            <a:r>
              <a:rPr lang="en-US" smtClean="0"/>
              <a:t>rules reminders: </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buFontTx/>
              <a:buNone/>
            </a:pPr>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828800"/>
            <a:ext cx="3201988"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6" name="Picture 2" descr="http://www.silverliningmm.com/graphics/SETTINGVISUALEX1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6440" y="1143000"/>
            <a:ext cx="2857500" cy="3124201"/>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http://img.auctiva.com/imgdata/1/3/8/2/7/3/5/webimg/468810455_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6308" y="3886200"/>
            <a:ext cx="4286250" cy="28098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1524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8435" name="Rectangle 3"/>
          <p:cNvSpPr>
            <a:spLocks noGrp="1" noChangeArrowheads="1"/>
          </p:cNvSpPr>
          <p:nvPr>
            <p:ph type="body" idx="1"/>
          </p:nvPr>
        </p:nvSpPr>
        <p:spPr>
          <a:xfrm>
            <a:off x="685800" y="1295400"/>
            <a:ext cx="7772400" cy="4800600"/>
          </a:xfrm>
        </p:spPr>
        <p:txBody>
          <a:bodyPr/>
          <a:lstStyle/>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buFontTx/>
              <a:buNone/>
            </a:pPr>
            <a:endParaRPr lang="en-US" sz="2800" smtClean="0"/>
          </a:p>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pPr>
            <a:endParaRPr lang="en-US" sz="2800" smtClean="0"/>
          </a:p>
          <a:p>
            <a:pPr eaLnBrk="1" hangingPunct="1">
              <a:lnSpc>
                <a:spcPct val="90000"/>
              </a:lnSpc>
            </a:pPr>
            <a:endParaRPr lang="en-US" sz="2800" smtClean="0"/>
          </a:p>
          <a:p>
            <a:pPr lvl="1" eaLnBrk="1" hangingPunct="1">
              <a:lnSpc>
                <a:spcPct val="90000"/>
              </a:lnSpc>
            </a:pPr>
            <a:endParaRPr lang="en-US" sz="2400" smtClean="0"/>
          </a:p>
          <a:p>
            <a:pPr lvl="1" eaLnBrk="1" hangingPunct="1">
              <a:lnSpc>
                <a:spcPct val="90000"/>
              </a:lnSpc>
              <a:buFontTx/>
              <a:buNone/>
            </a:pPr>
            <a:endParaRPr lang="en-US" sz="2400" smtClean="0"/>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391477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descr="http://3.bp.blogspot.com/_czGbnX7cu_o/TQKw7qP8mKI/AAAAAAAAAGw/m-JXber2vaQ/s1600/contingency%2Bm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25" y="1447800"/>
            <a:ext cx="5286375" cy="4495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9459" name="Rectangle 3"/>
          <p:cNvSpPr>
            <a:spLocks noGrp="1" noChangeArrowheads="1"/>
          </p:cNvSpPr>
          <p:nvPr>
            <p:ph type="body" idx="1"/>
          </p:nvPr>
        </p:nvSpPr>
        <p:spPr>
          <a:xfrm>
            <a:off x="685800" y="1295400"/>
            <a:ext cx="7772400" cy="4800600"/>
          </a:xfrm>
        </p:spPr>
        <p:txBody>
          <a:bodyPr/>
          <a:lstStyle/>
          <a:p>
            <a:pPr eaLnBrk="1" hangingPunct="1">
              <a:buFontTx/>
              <a:buNone/>
            </a:pPr>
            <a:r>
              <a:rPr lang="en-US" sz="4400" smtClean="0"/>
              <a:t>Construction options:</a:t>
            </a:r>
            <a:endParaRPr lang="en-US" sz="6600" smtClean="0"/>
          </a:p>
          <a:p>
            <a:pPr lvl="1" eaLnBrk="1" hangingPunct="1"/>
            <a:r>
              <a:rPr lang="en-US" sz="4400" smtClean="0"/>
              <a:t>taped down “static” </a:t>
            </a:r>
          </a:p>
          <a:p>
            <a:pPr lvl="1" eaLnBrk="1" hangingPunct="1"/>
            <a:r>
              <a:rPr lang="en-US" sz="4400" smtClean="0"/>
              <a:t>velcro</a:t>
            </a:r>
          </a:p>
          <a:p>
            <a:pPr lvl="1" eaLnBrk="1" hangingPunct="1"/>
            <a:r>
              <a:rPr lang="en-US" sz="4400" smtClean="0"/>
              <a:t>rings</a:t>
            </a:r>
          </a:p>
          <a:p>
            <a:pPr lvl="1" eaLnBrk="1" hangingPunct="1"/>
            <a:r>
              <a:rPr lang="en-US" sz="4400" smtClean="0"/>
              <a:t>taped hinges</a:t>
            </a:r>
          </a:p>
          <a:p>
            <a:pPr eaLnBrk="1" hangingPunct="1"/>
            <a:endParaRPr lang="en-US" sz="4800"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buFontTx/>
              <a:buNone/>
            </a:pPr>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685800" y="457200"/>
            <a:ext cx="7772400" cy="5638800"/>
          </a:xfrm>
        </p:spPr>
        <p:txBody>
          <a:bodyPr/>
          <a:lstStyle/>
          <a:p>
            <a:pPr marL="609600" indent="-609600" eaLnBrk="1" hangingPunct="1">
              <a:buFontTx/>
              <a:buNone/>
            </a:pPr>
            <a:endParaRPr lang="en-US" sz="3600" dirty="0" smtClean="0"/>
          </a:p>
          <a:p>
            <a:pPr marL="609600" indent="-609600" eaLnBrk="1" hangingPunct="1">
              <a:buFontTx/>
              <a:buNone/>
            </a:pPr>
            <a:r>
              <a:rPr lang="en-US" sz="4400" b="1" dirty="0" smtClean="0"/>
              <a:t>2 Motor:  Environmental control</a:t>
            </a:r>
          </a:p>
          <a:p>
            <a:pPr marL="609600" indent="-609600" eaLnBrk="1" hangingPunct="1">
              <a:buFontTx/>
              <a:buNone/>
            </a:pPr>
            <a:endParaRPr lang="en-US" sz="4400" b="1" dirty="0" smtClean="0"/>
          </a:p>
          <a:p>
            <a:pPr marL="609600" indent="-609600" eaLnBrk="1" hangingPunct="1"/>
            <a:r>
              <a:rPr lang="en-US" sz="4400" dirty="0" smtClean="0"/>
              <a:t>primarily to control objects (toys, blenders...)</a:t>
            </a:r>
          </a:p>
          <a:p>
            <a:pPr marL="609600" indent="-609600" eaLnBrk="1" hangingPunct="1"/>
            <a:r>
              <a:rPr lang="en-US" sz="4400" dirty="0" smtClean="0"/>
              <a:t>secondarily for social interaction</a:t>
            </a:r>
            <a:r>
              <a:rPr lang="en-US" sz="2800" dirty="0" smtClean="0"/>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1061" y="0"/>
            <a:ext cx="7772400" cy="1143000"/>
          </a:xfrm>
        </p:spPr>
        <p:txBody>
          <a:bodyPr/>
          <a:lstStyle/>
          <a:p>
            <a:pPr algn="l" eaLnBrk="1" hangingPunct="1"/>
            <a:r>
              <a:rPr lang="en-US" sz="3600" b="1" u="sng" dirty="0" smtClean="0"/>
              <a:t>2. Motor: </a:t>
            </a:r>
            <a:r>
              <a:rPr lang="en-US" sz="2800" b="1" u="sng" dirty="0" smtClean="0"/>
              <a:t>Environmental Control</a:t>
            </a:r>
          </a:p>
        </p:txBody>
      </p:sp>
      <p:sp>
        <p:nvSpPr>
          <p:cNvPr id="21507" name="Rectangle 3"/>
          <p:cNvSpPr>
            <a:spLocks noGrp="1" noChangeArrowheads="1"/>
          </p:cNvSpPr>
          <p:nvPr>
            <p:ph type="body" idx="1"/>
          </p:nvPr>
        </p:nvSpPr>
        <p:spPr/>
        <p:txBody>
          <a:bodyPr/>
          <a:lstStyle/>
          <a:p>
            <a:pPr eaLnBrk="1" hangingPunct="1"/>
            <a:r>
              <a:rPr lang="en-US" smtClean="0"/>
              <a:t>Some product’s design is inherently easier and/or motivating</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buFontTx/>
              <a:buNone/>
            </a:pPr>
            <a:r>
              <a:rPr lang="en-US" sz="1800" smtClean="0"/>
              <a:t>	Leapfrog ABC ball	String FX			apple/potato peeler</a:t>
            </a:r>
          </a:p>
          <a:p>
            <a:pPr lvl="1" eaLnBrk="1" hangingPunct="1">
              <a:buFontTx/>
              <a:buNone/>
            </a:pPr>
            <a:endParaRPr lang="en-US" smtClean="0"/>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594100"/>
            <a:ext cx="19812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550" y="3673475"/>
            <a:ext cx="1443038"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3705225"/>
            <a:ext cx="238125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3441" y="-160655"/>
            <a:ext cx="7772400" cy="1143000"/>
          </a:xfrm>
        </p:spPr>
        <p:txBody>
          <a:bodyPr/>
          <a:lstStyle/>
          <a:p>
            <a:pPr algn="l" eaLnBrk="1" hangingPunct="1"/>
            <a:r>
              <a:rPr lang="en-US" sz="3600" b="1" u="sng" dirty="0" smtClean="0"/>
              <a:t>2. Motor: </a:t>
            </a:r>
            <a:r>
              <a:rPr lang="en-US" sz="2800" b="1" u="sng" dirty="0" smtClean="0"/>
              <a:t>Environmental Control</a:t>
            </a:r>
          </a:p>
        </p:txBody>
      </p:sp>
      <p:sp>
        <p:nvSpPr>
          <p:cNvPr id="22531" name="Rectangle 3"/>
          <p:cNvSpPr>
            <a:spLocks noGrp="1" noChangeArrowheads="1"/>
          </p:cNvSpPr>
          <p:nvPr>
            <p:ph type="body" idx="1"/>
          </p:nvPr>
        </p:nvSpPr>
        <p:spPr>
          <a:xfrm>
            <a:off x="685800" y="1143000"/>
            <a:ext cx="7772400" cy="4953000"/>
          </a:xfrm>
        </p:spPr>
        <p:txBody>
          <a:bodyPr/>
          <a:lstStyle/>
          <a:p>
            <a:pPr eaLnBrk="1" hangingPunct="1">
              <a:lnSpc>
                <a:spcPct val="90000"/>
              </a:lnSpc>
            </a:pPr>
            <a:r>
              <a:rPr lang="en-US" sz="2800" smtClean="0"/>
              <a:t>Basic tools:</a:t>
            </a:r>
          </a:p>
          <a:p>
            <a:pPr lvl="1" eaLnBrk="1" hangingPunct="1">
              <a:lnSpc>
                <a:spcPct val="90000"/>
              </a:lnSpc>
            </a:pPr>
            <a:r>
              <a:rPr lang="en-US" sz="2400" smtClean="0"/>
              <a:t>Powerlink Control Unit</a:t>
            </a:r>
          </a:p>
          <a:p>
            <a:pPr lvl="1" eaLnBrk="1" hangingPunct="1">
              <a:lnSpc>
                <a:spcPct val="90000"/>
              </a:lnSpc>
            </a:pPr>
            <a:r>
              <a:rPr lang="en-US" sz="2400" smtClean="0"/>
              <a:t>Switches</a:t>
            </a:r>
          </a:p>
          <a:p>
            <a:pPr lvl="1" eaLnBrk="1" hangingPunct="1">
              <a:lnSpc>
                <a:spcPct val="90000"/>
              </a:lnSpc>
            </a:pPr>
            <a:r>
              <a:rPr lang="en-US" sz="2400" smtClean="0"/>
              <a:t>Battery adaptors</a:t>
            </a:r>
          </a:p>
          <a:p>
            <a:pPr lvl="1" eaLnBrk="1" hangingPunct="1">
              <a:lnSpc>
                <a:spcPct val="90000"/>
              </a:lnSpc>
            </a:pPr>
            <a:r>
              <a:rPr lang="en-US" sz="2400" smtClean="0"/>
              <a:t>Switch Latch and Timer</a:t>
            </a:r>
          </a:p>
          <a:p>
            <a:pPr lvl="1" eaLnBrk="1" hangingPunct="1">
              <a:lnSpc>
                <a:spcPct val="90000"/>
              </a:lnSpc>
            </a:pPr>
            <a:endParaRPr lang="en-US" sz="1600" smtClean="0"/>
          </a:p>
          <a:p>
            <a:pPr lvl="1" eaLnBrk="1" hangingPunct="1">
              <a:lnSpc>
                <a:spcPct val="90000"/>
              </a:lnSpc>
            </a:pPr>
            <a:endParaRPr lang="en-US" sz="1600" smtClean="0"/>
          </a:p>
          <a:p>
            <a:pPr lvl="1" eaLnBrk="1" hangingPunct="1">
              <a:lnSpc>
                <a:spcPct val="90000"/>
              </a:lnSpc>
            </a:pPr>
            <a:endParaRPr lang="en-US" sz="1600" smtClean="0"/>
          </a:p>
          <a:p>
            <a:pPr lvl="4" eaLnBrk="1" hangingPunct="1">
              <a:lnSpc>
                <a:spcPct val="90000"/>
              </a:lnSpc>
              <a:buFontTx/>
              <a:buNone/>
            </a:pPr>
            <a:r>
              <a:rPr lang="en-US" sz="1200" smtClean="0"/>
              <a:t>						      battery adapter</a:t>
            </a:r>
          </a:p>
          <a:p>
            <a:pPr lvl="1" eaLnBrk="1" hangingPunct="1">
              <a:lnSpc>
                <a:spcPct val="90000"/>
              </a:lnSpc>
              <a:buFontTx/>
              <a:buNone/>
            </a:pPr>
            <a:endParaRPr lang="en-US" sz="1600" smtClean="0"/>
          </a:p>
          <a:p>
            <a:pPr lvl="1" eaLnBrk="1" hangingPunct="1">
              <a:lnSpc>
                <a:spcPct val="90000"/>
              </a:lnSpc>
              <a:buFontTx/>
              <a:buNone/>
            </a:pPr>
            <a:endParaRPr lang="en-US" sz="1600" smtClean="0"/>
          </a:p>
          <a:p>
            <a:pPr lvl="2" eaLnBrk="1" hangingPunct="1">
              <a:lnSpc>
                <a:spcPct val="90000"/>
              </a:lnSpc>
              <a:buFontTx/>
              <a:buNone/>
            </a:pPr>
            <a:endParaRPr lang="en-US" sz="1200" smtClean="0"/>
          </a:p>
          <a:p>
            <a:pPr lvl="2" eaLnBrk="1" hangingPunct="1">
              <a:lnSpc>
                <a:spcPct val="90000"/>
              </a:lnSpc>
              <a:buFontTx/>
              <a:buNone/>
            </a:pPr>
            <a:r>
              <a:rPr lang="en-US" sz="1200" smtClean="0"/>
              <a:t>Powerlink control unit	Jellybean switch	</a:t>
            </a:r>
          </a:p>
          <a:p>
            <a:pPr lvl="2" eaLnBrk="1" hangingPunct="1">
              <a:lnSpc>
                <a:spcPct val="90000"/>
              </a:lnSpc>
              <a:buFontTx/>
              <a:buNone/>
            </a:pPr>
            <a:r>
              <a:rPr lang="en-US" sz="1200" smtClean="0"/>
              <a:t>						</a:t>
            </a:r>
          </a:p>
          <a:p>
            <a:pPr lvl="2" eaLnBrk="1" hangingPunct="1">
              <a:lnSpc>
                <a:spcPct val="90000"/>
              </a:lnSpc>
              <a:buFontTx/>
              <a:buNone/>
            </a:pPr>
            <a:endParaRPr lang="en-US" sz="1200" smtClean="0"/>
          </a:p>
          <a:p>
            <a:pPr lvl="2" eaLnBrk="1" hangingPunct="1">
              <a:lnSpc>
                <a:spcPct val="90000"/>
              </a:lnSpc>
              <a:buFontTx/>
              <a:buNone/>
            </a:pPr>
            <a:r>
              <a:rPr lang="en-US" sz="1200" smtClean="0"/>
              <a:t>							switch latch timer</a:t>
            </a:r>
          </a:p>
          <a:p>
            <a:pPr lvl="1" eaLnBrk="1" hangingPunct="1">
              <a:lnSpc>
                <a:spcPct val="90000"/>
              </a:lnSpc>
            </a:pPr>
            <a:endParaRPr lang="en-US" sz="2400" smtClean="0"/>
          </a:p>
          <a:p>
            <a:pPr lvl="1" eaLnBrk="1" hangingPunct="1">
              <a:lnSpc>
                <a:spcPct val="90000"/>
              </a:lnSpc>
              <a:buFontTx/>
              <a:buNone/>
            </a:pPr>
            <a:endParaRPr lang="en-US" sz="2400" smtClean="0"/>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352800"/>
            <a:ext cx="1981200" cy="152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3581400"/>
            <a:ext cx="1752600" cy="117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971800"/>
            <a:ext cx="17526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4876800"/>
            <a:ext cx="10985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639668"/>
          </a:xfrm>
        </p:spPr>
        <p:txBody>
          <a:bodyPr>
            <a:normAutofit fontScale="90000"/>
          </a:bodyPr>
          <a:lstStyle/>
          <a:p>
            <a:pPr algn="l" eaLnBrk="1" hangingPunct="1"/>
            <a:r>
              <a:rPr lang="en-US" sz="3600" b="1" u="sng" dirty="0" smtClean="0"/>
              <a:t>2. Motor: </a:t>
            </a:r>
            <a:r>
              <a:rPr lang="en-US" sz="2800" b="1" u="sng" dirty="0" smtClean="0"/>
              <a:t>Environmental Control</a:t>
            </a:r>
          </a:p>
        </p:txBody>
      </p:sp>
      <p:sp>
        <p:nvSpPr>
          <p:cNvPr id="23555" name="Rectangle 3"/>
          <p:cNvSpPr>
            <a:spLocks noGrp="1" noChangeArrowheads="1"/>
          </p:cNvSpPr>
          <p:nvPr>
            <p:ph type="body" idx="1"/>
          </p:nvPr>
        </p:nvSpPr>
        <p:spPr>
          <a:xfrm>
            <a:off x="685800" y="1219200"/>
            <a:ext cx="7772400" cy="4876800"/>
          </a:xfrm>
        </p:spPr>
        <p:txBody>
          <a:bodyPr/>
          <a:lstStyle/>
          <a:p>
            <a:pPr eaLnBrk="1" hangingPunct="1">
              <a:buFontTx/>
              <a:buNone/>
            </a:pPr>
            <a:r>
              <a:rPr lang="en-US" smtClean="0"/>
              <a:t>A - Wall plug-ins</a:t>
            </a:r>
          </a:p>
          <a:p>
            <a:pPr lvl="1" eaLnBrk="1" hangingPunct="1">
              <a:buFontTx/>
              <a:buNone/>
            </a:pPr>
            <a:endParaRPr lang="en-US" smtClean="0"/>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3825240"/>
            <a:ext cx="1981200" cy="15255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40" y="1981200"/>
            <a:ext cx="1752600" cy="11731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90800"/>
            <a:ext cx="1295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588034"/>
            <a:ext cx="93345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7037" y="3248025"/>
            <a:ext cx="942975"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8363" y="4493578"/>
            <a:ext cx="1221422" cy="1221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2"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1981200"/>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3"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1828800"/>
            <a:ext cx="85725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4"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1447800"/>
            <a:ext cx="1371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5"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67025" y="4752975"/>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228600"/>
            <a:ext cx="7772400" cy="527883"/>
          </a:xfrm>
        </p:spPr>
        <p:txBody>
          <a:bodyPr>
            <a:normAutofit fontScale="90000"/>
          </a:bodyPr>
          <a:lstStyle/>
          <a:p>
            <a:pPr algn="l" eaLnBrk="1" hangingPunct="1"/>
            <a:r>
              <a:rPr lang="en-US" sz="3600" b="1" u="sng" dirty="0" smtClean="0"/>
              <a:t>2. Motor: </a:t>
            </a:r>
            <a:r>
              <a:rPr lang="en-US" sz="2800" b="1" u="sng" dirty="0" smtClean="0"/>
              <a:t>Environmental Control</a:t>
            </a:r>
          </a:p>
        </p:txBody>
      </p:sp>
      <p:sp>
        <p:nvSpPr>
          <p:cNvPr id="25603" name="Rectangle 3"/>
          <p:cNvSpPr>
            <a:spLocks noGrp="1" noChangeArrowheads="1"/>
          </p:cNvSpPr>
          <p:nvPr>
            <p:ph type="body" idx="1"/>
          </p:nvPr>
        </p:nvSpPr>
        <p:spPr/>
        <p:txBody>
          <a:bodyPr/>
          <a:lstStyle/>
          <a:p>
            <a:pPr eaLnBrk="1" hangingPunct="1">
              <a:buFontTx/>
              <a:buNone/>
            </a:pPr>
            <a:r>
              <a:rPr lang="en-US" smtClean="0"/>
              <a:t>B - battery operated</a:t>
            </a:r>
          </a:p>
          <a:p>
            <a:pPr lvl="1" eaLnBrk="1" hangingPunct="1">
              <a:buFontTx/>
              <a:buNone/>
            </a:pPr>
            <a:r>
              <a:rPr lang="en-US" smtClean="0"/>
              <a:t> </a:t>
            </a:r>
          </a:p>
          <a:p>
            <a:pPr lvl="1" eaLnBrk="1" hangingPunct="1">
              <a:buFontTx/>
              <a:buNone/>
            </a:pPr>
            <a:endParaRPr lang="en-US" smtClean="0"/>
          </a:p>
        </p:txBody>
      </p:sp>
      <p:pic>
        <p:nvPicPr>
          <p:cNvPr id="256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895600"/>
            <a:ext cx="1752600" cy="15430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590800"/>
            <a:ext cx="96043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2971800"/>
            <a:ext cx="16002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4572000"/>
            <a:ext cx="122872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8" name="Picture 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553200" y="4953000"/>
            <a:ext cx="175260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2200" y="1524000"/>
            <a:ext cx="1219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 y="4648200"/>
            <a:ext cx="2619375" cy="1362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304800" y="457200"/>
            <a:ext cx="8534400" cy="5638800"/>
          </a:xfrm>
        </p:spPr>
        <p:txBody>
          <a:bodyPr/>
          <a:lstStyle/>
          <a:p>
            <a:pPr marL="609600" indent="-609600" eaLnBrk="1" hangingPunct="1">
              <a:buFontTx/>
              <a:buAutoNum type="arabicPeriod"/>
            </a:pPr>
            <a:endParaRPr lang="en-US" dirty="0" smtClean="0"/>
          </a:p>
          <a:p>
            <a:pPr marL="609600" indent="-609600" eaLnBrk="1" hangingPunct="1">
              <a:buFontTx/>
              <a:buAutoNum type="arabicPeriod"/>
            </a:pPr>
            <a:r>
              <a:rPr lang="en-US" sz="3600" b="1" dirty="0" smtClean="0"/>
              <a:t>Comprehension:  visual supports</a:t>
            </a:r>
          </a:p>
          <a:p>
            <a:pPr marL="609600" indent="-609600" eaLnBrk="1" hangingPunct="1">
              <a:buFontTx/>
              <a:buNone/>
            </a:pPr>
            <a:r>
              <a:rPr lang="en-US" dirty="0" smtClean="0"/>
              <a:t>to support attention, comprehension, memory</a:t>
            </a:r>
          </a:p>
          <a:p>
            <a:pPr marL="1371600" lvl="2" indent="-457200" eaLnBrk="1" hangingPunct="1"/>
            <a:r>
              <a:rPr lang="en-US" sz="2800" dirty="0" smtClean="0"/>
              <a:t>quick and dirty solutions</a:t>
            </a:r>
          </a:p>
          <a:p>
            <a:pPr marL="1371600" lvl="2" indent="-457200" eaLnBrk="1" hangingPunct="1"/>
            <a:r>
              <a:rPr lang="en-US" sz="2800" dirty="0" smtClean="0"/>
              <a:t>more durable ones that evolve over time</a:t>
            </a:r>
          </a:p>
          <a:p>
            <a:pPr marL="609600" indent="-609600" eaLnBrk="1" hangingPunct="1">
              <a:buFontTx/>
              <a:buNone/>
            </a:pPr>
            <a:endParaRPr lang="en-US" sz="3600" dirty="0" smtClean="0"/>
          </a:p>
          <a:p>
            <a:pPr marL="609600" indent="-609600" eaLnBrk="1" hangingPunct="1">
              <a:buFontTx/>
              <a:buNone/>
            </a:pPr>
            <a:r>
              <a:rPr lang="en-US" dirty="0" smtClean="0"/>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1000" y="0"/>
            <a:ext cx="7772400" cy="1143000"/>
          </a:xfrm>
        </p:spPr>
        <p:txBody>
          <a:bodyPr/>
          <a:lstStyle/>
          <a:p>
            <a:pPr algn="l" eaLnBrk="1" hangingPunct="1"/>
            <a:r>
              <a:rPr lang="en-US" sz="3600" b="1" u="sng" dirty="0" smtClean="0"/>
              <a:t>2. Motor: </a:t>
            </a:r>
            <a:r>
              <a:rPr lang="en-US" sz="2800" b="1" u="sng" dirty="0" smtClean="0"/>
              <a:t>Environmental Control</a:t>
            </a:r>
          </a:p>
        </p:txBody>
      </p:sp>
      <p:sp>
        <p:nvSpPr>
          <p:cNvPr id="26627" name="Rectangle 3"/>
          <p:cNvSpPr>
            <a:spLocks noGrp="1" noChangeArrowheads="1"/>
          </p:cNvSpPr>
          <p:nvPr>
            <p:ph type="body" idx="1"/>
          </p:nvPr>
        </p:nvSpPr>
        <p:spPr/>
        <p:txBody>
          <a:bodyPr/>
          <a:lstStyle/>
          <a:p>
            <a:pPr eaLnBrk="1" hangingPunct="1"/>
            <a:r>
              <a:rPr lang="en-US" smtClean="0"/>
              <a:t>Fancy options:</a:t>
            </a:r>
          </a:p>
          <a:p>
            <a:pPr lvl="1" eaLnBrk="1" hangingPunct="1"/>
            <a:endParaRPr lang="en-US" smtClean="0"/>
          </a:p>
          <a:p>
            <a:pPr lvl="1" eaLnBrk="1" hangingPunct="1">
              <a:buFontTx/>
              <a:buNone/>
            </a:pPr>
            <a:endParaRPr lang="en-US" smtClean="0"/>
          </a:p>
        </p:txBody>
      </p:sp>
      <p:pic>
        <p:nvPicPr>
          <p:cNvPr id="266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067050"/>
            <a:ext cx="2860675"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4040" y="2514600"/>
            <a:ext cx="2209800" cy="17684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2" name="Picture 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53440" y="4800600"/>
            <a:ext cx="1981200" cy="17716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descr="http://www.enablemart.com/core/media/media.nl?id=108310&amp;c=644149&amp;h=4122e07e60bcba8f92b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3495" y="838200"/>
            <a:ext cx="2095500" cy="20955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69094" y="98425"/>
            <a:ext cx="7772400" cy="1143000"/>
          </a:xfrm>
        </p:spPr>
        <p:txBody>
          <a:bodyPr/>
          <a:lstStyle/>
          <a:p>
            <a:pPr algn="l" eaLnBrk="1" hangingPunct="1"/>
            <a:r>
              <a:rPr lang="en-US" sz="3600" b="1" u="sng" dirty="0" smtClean="0"/>
              <a:t>2. Motor: </a:t>
            </a:r>
            <a:r>
              <a:rPr lang="en-US" sz="2800" b="1" u="sng" dirty="0" smtClean="0"/>
              <a:t>Environmental Control</a:t>
            </a:r>
          </a:p>
        </p:txBody>
      </p:sp>
      <p:sp>
        <p:nvSpPr>
          <p:cNvPr id="27651" name="Rectangle 3"/>
          <p:cNvSpPr>
            <a:spLocks noGrp="1" noChangeArrowheads="1"/>
          </p:cNvSpPr>
          <p:nvPr>
            <p:ph type="body" idx="1"/>
          </p:nvPr>
        </p:nvSpPr>
        <p:spPr>
          <a:xfrm>
            <a:off x="685800" y="1295400"/>
            <a:ext cx="7772400" cy="4800600"/>
          </a:xfrm>
        </p:spPr>
        <p:txBody>
          <a:bodyPr>
            <a:normAutofit lnSpcReduction="10000"/>
          </a:bodyPr>
          <a:lstStyle/>
          <a:p>
            <a:pPr eaLnBrk="1" hangingPunct="1">
              <a:buFontTx/>
              <a:buNone/>
            </a:pPr>
            <a:r>
              <a:rPr lang="en-US" smtClean="0"/>
              <a:t> Computer:</a:t>
            </a:r>
          </a:p>
          <a:p>
            <a:pPr eaLnBrk="1" hangingPunct="1"/>
            <a:r>
              <a:rPr lang="en-US" smtClean="0"/>
              <a:t>only briefly touch upon computers because:</a:t>
            </a:r>
          </a:p>
          <a:p>
            <a:pPr lvl="1" eaLnBrk="1" hangingPunct="1"/>
            <a:r>
              <a:rPr lang="en-US" smtClean="0"/>
              <a:t>so many programs/options</a:t>
            </a:r>
          </a:p>
          <a:p>
            <a:pPr lvl="1" eaLnBrk="1" hangingPunct="1"/>
            <a:r>
              <a:rPr lang="en-US" smtClean="0"/>
              <a:t>of options, computer doesn’t tend to be as socially engaging</a:t>
            </a:r>
          </a:p>
          <a:p>
            <a:pPr lvl="1" eaLnBrk="1" hangingPunct="1"/>
            <a:r>
              <a:rPr lang="en-US" smtClean="0"/>
              <a:t>tangible solutions (e.g., paper, objects that can be touched and manipulated) tend to encourage communication partners to interact and problem solve more</a:t>
            </a:r>
          </a:p>
          <a:p>
            <a:pPr eaLnBrk="1" hangingPunct="1"/>
            <a:endParaRPr lang="en-US" smtClean="0"/>
          </a:p>
          <a:p>
            <a:pPr lvl="1" eaLnBrk="1" hangingPunct="1"/>
            <a:endParaRPr lang="en-US" smtClean="0"/>
          </a:p>
          <a:p>
            <a:pPr lvl="1" eaLnBrk="1" hangingPunct="1">
              <a:buFontTx/>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09600" y="304800"/>
            <a:ext cx="7772400" cy="563468"/>
          </a:xfrm>
        </p:spPr>
        <p:txBody>
          <a:bodyPr>
            <a:normAutofit fontScale="90000"/>
          </a:bodyPr>
          <a:lstStyle/>
          <a:p>
            <a:pPr algn="l" eaLnBrk="1" hangingPunct="1"/>
            <a:r>
              <a:rPr lang="en-US" sz="3600" b="1" u="sng" dirty="0" smtClean="0"/>
              <a:t>2. Motor: </a:t>
            </a:r>
            <a:r>
              <a:rPr lang="en-US" sz="2800" b="1" u="sng" dirty="0" smtClean="0"/>
              <a:t>Environmental Control</a:t>
            </a:r>
          </a:p>
        </p:txBody>
      </p:sp>
      <p:sp>
        <p:nvSpPr>
          <p:cNvPr id="28675" name="Rectangle 3"/>
          <p:cNvSpPr>
            <a:spLocks noGrp="1" noChangeArrowheads="1"/>
          </p:cNvSpPr>
          <p:nvPr>
            <p:ph type="body" idx="1"/>
          </p:nvPr>
        </p:nvSpPr>
        <p:spPr>
          <a:xfrm>
            <a:off x="685800" y="1295400"/>
            <a:ext cx="7772400" cy="4800600"/>
          </a:xfrm>
        </p:spPr>
        <p:txBody>
          <a:bodyPr/>
          <a:lstStyle/>
          <a:p>
            <a:pPr eaLnBrk="1" hangingPunct="1">
              <a:buFontTx/>
              <a:buNone/>
            </a:pPr>
            <a:r>
              <a:rPr lang="en-US" smtClean="0"/>
              <a:t> Computer:</a:t>
            </a:r>
          </a:p>
          <a:p>
            <a:pPr eaLnBrk="1" hangingPunct="1"/>
            <a:r>
              <a:rPr lang="en-US" smtClean="0"/>
              <a:t>Cause effect software (frogger, etc.)</a:t>
            </a:r>
          </a:p>
          <a:p>
            <a:pPr eaLnBrk="1" hangingPunct="1"/>
            <a:r>
              <a:rPr lang="en-US" smtClean="0"/>
              <a:t>Communication software</a:t>
            </a:r>
          </a:p>
          <a:p>
            <a:pPr eaLnBrk="1" hangingPunct="1"/>
            <a:r>
              <a:rPr lang="en-US" smtClean="0"/>
              <a:t>Assistance with writing</a:t>
            </a:r>
          </a:p>
          <a:p>
            <a:pPr eaLnBrk="1" hangingPunct="1"/>
            <a:r>
              <a:rPr lang="en-US" smtClean="0"/>
              <a:t>Art software</a:t>
            </a:r>
          </a:p>
          <a:p>
            <a:pPr eaLnBrk="1" hangingPunct="1"/>
            <a:endParaRPr lang="en-US" smtClean="0"/>
          </a:p>
          <a:p>
            <a:pPr lvl="1" eaLnBrk="1" hangingPunct="1"/>
            <a:endParaRPr lang="en-US" smtClean="0"/>
          </a:p>
          <a:p>
            <a:pPr lvl="1" eaLnBrk="1" hangingPunct="1">
              <a:buFontTx/>
              <a:buNone/>
            </a:pPr>
            <a:endParaRPr lang="en-US" smtClean="0"/>
          </a:p>
        </p:txBody>
      </p:sp>
      <p:pic>
        <p:nvPicPr>
          <p:cNvPr id="2867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2400" y="4419600"/>
            <a:ext cx="1619250" cy="172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7"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05400" y="5181600"/>
            <a:ext cx="1981200" cy="12906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3116262"/>
            <a:ext cx="2057400" cy="13795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685800" y="457200"/>
            <a:ext cx="7772400" cy="5638800"/>
          </a:xfrm>
        </p:spPr>
        <p:txBody>
          <a:bodyPr/>
          <a:lstStyle/>
          <a:p>
            <a:pPr marL="609600" indent="-609600" eaLnBrk="1" hangingPunct="1">
              <a:buFontTx/>
              <a:buNone/>
            </a:pPr>
            <a:endParaRPr lang="en-US" sz="4000" smtClean="0"/>
          </a:p>
          <a:p>
            <a:pPr marL="609600" indent="-609600" eaLnBrk="1" hangingPunct="1">
              <a:buFontTx/>
              <a:buNone/>
            </a:pPr>
            <a:r>
              <a:rPr lang="en-US" sz="4000" smtClean="0"/>
              <a:t>3. Expression:</a:t>
            </a:r>
            <a:r>
              <a:rPr lang="en-US" smtClean="0"/>
              <a:t> </a:t>
            </a:r>
          </a:p>
          <a:p>
            <a:pPr marL="609600" indent="-609600" eaLnBrk="1" hangingPunct="1">
              <a:buFontTx/>
              <a:buNone/>
            </a:pPr>
            <a:r>
              <a:rPr lang="en-US" smtClean="0"/>
              <a:t>	Partner assisted solutions	</a:t>
            </a:r>
          </a:p>
          <a:p>
            <a:pPr marL="1752600" lvl="3" indent="-381000" eaLnBrk="1" hangingPunct="1">
              <a:buFontTx/>
              <a:buChar char="•"/>
            </a:pPr>
            <a:r>
              <a:rPr lang="en-US" sz="2400" smtClean="0"/>
              <a:t>strong social interaction component	</a:t>
            </a:r>
          </a:p>
          <a:p>
            <a:pPr marL="1752600" lvl="3" indent="-381000" eaLnBrk="1" hangingPunct="1">
              <a:buFontTx/>
              <a:buNone/>
            </a:pPr>
            <a:endParaRPr lang="en-US" sz="2400" smtClean="0"/>
          </a:p>
          <a:p>
            <a:pPr marL="990600" lvl="1" indent="-533400" eaLnBrk="1" hangingPunct="1">
              <a:buFontTx/>
              <a:buNone/>
            </a:pPr>
            <a:r>
              <a:rPr lang="en-US" smtClean="0"/>
              <a:t> Voice Output Communication Aides </a:t>
            </a:r>
            <a:r>
              <a:rPr lang="en-US" sz="2000" smtClean="0"/>
              <a:t>(VOCA)</a:t>
            </a:r>
          </a:p>
          <a:p>
            <a:pPr marL="1752600" lvl="3" indent="-381000" eaLnBrk="1" hangingPunct="1">
              <a:buFontTx/>
              <a:buChar char="•"/>
            </a:pPr>
            <a:r>
              <a:rPr lang="en-US" sz="2400" smtClean="0"/>
              <a:t>primarily for social interaction</a:t>
            </a:r>
          </a:p>
          <a:p>
            <a:pPr marL="1752600" lvl="3" indent="-381000" eaLnBrk="1" hangingPunct="1">
              <a:buFontTx/>
              <a:buChar char="•"/>
            </a:pPr>
            <a:r>
              <a:rPr lang="en-US" sz="2400" smtClean="0"/>
              <a:t>can also be used to “control” environment via people</a:t>
            </a:r>
          </a:p>
          <a:p>
            <a:pPr marL="990600" lvl="1" indent="-533400" eaLnBrk="1" hangingPunct="1">
              <a:buFontTx/>
              <a:buNone/>
            </a:pPr>
            <a:endParaRPr lang="en-US" sz="20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4334" y="0"/>
            <a:ext cx="7772400" cy="1143000"/>
          </a:xfrm>
        </p:spPr>
        <p:txBody>
          <a:bodyPr/>
          <a:lstStyle/>
          <a:p>
            <a:pPr algn="l" eaLnBrk="1" hangingPunct="1"/>
            <a:r>
              <a:rPr lang="en-US" sz="3600" b="1" u="sng" dirty="0" smtClean="0"/>
              <a:t>3 Expression: partner assisted</a:t>
            </a:r>
          </a:p>
        </p:txBody>
      </p:sp>
      <p:sp>
        <p:nvSpPr>
          <p:cNvPr id="30723" name="Rectangle 3"/>
          <p:cNvSpPr>
            <a:spLocks noGrp="1" noChangeArrowheads="1"/>
          </p:cNvSpPr>
          <p:nvPr>
            <p:ph type="body" idx="1"/>
          </p:nvPr>
        </p:nvSpPr>
        <p:spPr>
          <a:xfrm>
            <a:off x="685800" y="1295400"/>
            <a:ext cx="7772400" cy="4800600"/>
          </a:xfrm>
        </p:spPr>
        <p:txBody>
          <a:bodyPr/>
          <a:lstStyle/>
          <a:p>
            <a:pPr eaLnBrk="1" hangingPunct="1">
              <a:buFontTx/>
              <a:buNone/>
            </a:pPr>
            <a:r>
              <a:rPr lang="en-US" i="1" smtClean="0"/>
              <a:t>	most communication has elements of partner assistance (e.g., conversations have lots of questions, clarification, guessing...  compared to lectures &amp; news casting)</a:t>
            </a:r>
          </a:p>
          <a:p>
            <a:pPr eaLnBrk="1" hangingPunct="1"/>
            <a:endParaRPr lang="en-US" smtClean="0"/>
          </a:p>
          <a:p>
            <a:pPr eaLnBrk="1" hangingPunct="1"/>
            <a:r>
              <a:rPr lang="en-US" smtClean="0"/>
              <a:t>How can we provide similar assistance to children with special needs in a way that works for them?</a:t>
            </a:r>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8454" y="76200"/>
            <a:ext cx="7772400" cy="1143000"/>
          </a:xfrm>
        </p:spPr>
        <p:txBody>
          <a:bodyPr/>
          <a:lstStyle/>
          <a:p>
            <a:pPr algn="l" eaLnBrk="1" hangingPunct="1"/>
            <a:r>
              <a:rPr lang="en-US" sz="3600" b="1" u="sng" dirty="0" smtClean="0"/>
              <a:t>3 Expression: partner assisted</a:t>
            </a:r>
          </a:p>
        </p:txBody>
      </p:sp>
      <p:sp>
        <p:nvSpPr>
          <p:cNvPr id="31747" name="Rectangle 3"/>
          <p:cNvSpPr>
            <a:spLocks noGrp="1" noChangeArrowheads="1"/>
          </p:cNvSpPr>
          <p:nvPr>
            <p:ph type="body" idx="1"/>
          </p:nvPr>
        </p:nvSpPr>
        <p:spPr>
          <a:xfrm>
            <a:off x="685800" y="1295400"/>
            <a:ext cx="7772400" cy="4800600"/>
          </a:xfrm>
        </p:spPr>
        <p:txBody>
          <a:bodyPr/>
          <a:lstStyle/>
          <a:p>
            <a:pPr eaLnBrk="1" hangingPunct="1"/>
            <a:r>
              <a:rPr lang="en-US" dirty="0" smtClean="0"/>
              <a:t>choices: </a:t>
            </a:r>
          </a:p>
          <a:p>
            <a:pPr lvl="1" eaLnBrk="1" hangingPunct="1"/>
            <a:r>
              <a:rPr lang="en-US" dirty="0" smtClean="0"/>
              <a:t>objects</a:t>
            </a:r>
          </a:p>
          <a:p>
            <a:pPr lvl="1" eaLnBrk="1" hangingPunct="1"/>
            <a:r>
              <a:rPr lang="en-US" dirty="0" smtClean="0"/>
              <a:t>pictures</a:t>
            </a:r>
          </a:p>
          <a:p>
            <a:pPr lvl="1" eaLnBrk="1" hangingPunct="1"/>
            <a:r>
              <a:rPr lang="en-US" dirty="0" smtClean="0"/>
              <a:t>gestures</a:t>
            </a:r>
          </a:p>
          <a:p>
            <a:pPr lvl="1" eaLnBrk="1" hangingPunct="1"/>
            <a:r>
              <a:rPr lang="en-US" dirty="0" smtClean="0"/>
              <a:t>written choice communication</a:t>
            </a:r>
          </a:p>
          <a:p>
            <a:pPr eaLnBrk="1" hangingPunct="1"/>
            <a:endParaRPr lang="en-US" dirty="0" smtClean="0"/>
          </a:p>
          <a:p>
            <a:pPr eaLnBrk="1" hangingPunct="1"/>
            <a:endParaRPr lang="en-US" dirty="0" smtClean="0"/>
          </a:p>
          <a:p>
            <a:pPr eaLnBrk="1" hangingPunct="1"/>
            <a:endParaRPr lang="en-US" dirty="0" smtClean="0"/>
          </a:p>
          <a:p>
            <a:pPr lvl="1" eaLnBrk="1" hangingPunct="1"/>
            <a:endParaRPr lang="en-US" dirty="0" smtClean="0"/>
          </a:p>
          <a:p>
            <a:pPr lvl="1" eaLnBrk="1" hangingPunct="1">
              <a:buFontTx/>
              <a:buNone/>
            </a:pPr>
            <a:endParaRPr lang="en-US" dirty="0" smtClean="0"/>
          </a:p>
        </p:txBody>
      </p:sp>
      <p:pic>
        <p:nvPicPr>
          <p:cNvPr id="31748"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19200" y="4419600"/>
            <a:ext cx="5867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953000" y="1219200"/>
            <a:ext cx="2514600" cy="208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762000"/>
            <a:ext cx="8305800" cy="1143000"/>
          </a:xfrm>
        </p:spPr>
        <p:txBody>
          <a:bodyPr>
            <a:normAutofit fontScale="90000"/>
          </a:bodyPr>
          <a:lstStyle/>
          <a:p>
            <a:pPr algn="l" eaLnBrk="1" hangingPunct="1"/>
            <a:r>
              <a:rPr lang="en-US" sz="3600" b="1" u="sng" dirty="0" smtClean="0"/>
              <a:t>3 </a:t>
            </a:r>
            <a:r>
              <a:rPr lang="en-US" sz="3100" b="1" u="sng" dirty="0" smtClean="0"/>
              <a:t>Expression: </a:t>
            </a:r>
            <a:br>
              <a:rPr lang="en-US" sz="3100" b="1" u="sng" dirty="0" smtClean="0"/>
            </a:br>
            <a:r>
              <a:rPr lang="en-US" sz="3100" b="1" u="sng" dirty="0" smtClean="0"/>
              <a:t>partner </a:t>
            </a:r>
            <a:r>
              <a:rPr lang="en-US" sz="3600" b="1" u="sng" dirty="0" smtClean="0"/>
              <a:t>assisted</a:t>
            </a:r>
          </a:p>
        </p:txBody>
      </p:sp>
      <p:sp>
        <p:nvSpPr>
          <p:cNvPr id="32771" name="Rectangle 3"/>
          <p:cNvSpPr>
            <a:spLocks noGrp="1" noChangeArrowheads="1"/>
          </p:cNvSpPr>
          <p:nvPr>
            <p:ph type="body" idx="1"/>
          </p:nvPr>
        </p:nvSpPr>
        <p:spPr>
          <a:xfrm>
            <a:off x="685800" y="1295400"/>
            <a:ext cx="7772400" cy="4800600"/>
          </a:xfrm>
        </p:spPr>
        <p:txBody>
          <a:bodyPr/>
          <a:lstStyle/>
          <a:p>
            <a:pPr eaLnBrk="1" hangingPunct="1"/>
            <a:endParaRPr lang="en-US" smtClean="0"/>
          </a:p>
          <a:p>
            <a:pPr eaLnBrk="1" hangingPunct="1"/>
            <a:r>
              <a:rPr lang="en-US" smtClean="0"/>
              <a:t>Topic Boards</a:t>
            </a:r>
          </a:p>
          <a:p>
            <a:pPr eaLnBrk="1" hangingPunct="1">
              <a:buFontTx/>
              <a:buNone/>
            </a:pPr>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32772"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343400" y="304800"/>
            <a:ext cx="4287838"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09600" y="228600"/>
            <a:ext cx="7772400" cy="762000"/>
          </a:xfrm>
        </p:spPr>
        <p:txBody>
          <a:bodyPr/>
          <a:lstStyle/>
          <a:p>
            <a:pPr algn="l" eaLnBrk="1" hangingPunct="1"/>
            <a:r>
              <a:rPr lang="en-US" sz="3600" b="1" u="sng" dirty="0" smtClean="0"/>
              <a:t>3 Expression: partner assisted</a:t>
            </a:r>
          </a:p>
        </p:txBody>
      </p:sp>
      <p:sp>
        <p:nvSpPr>
          <p:cNvPr id="33795" name="Rectangle 3"/>
          <p:cNvSpPr>
            <a:spLocks noGrp="1" noChangeArrowheads="1"/>
          </p:cNvSpPr>
          <p:nvPr>
            <p:ph type="body" idx="1"/>
          </p:nvPr>
        </p:nvSpPr>
        <p:spPr>
          <a:xfrm>
            <a:off x="685800" y="1295400"/>
            <a:ext cx="7772400" cy="4800600"/>
          </a:xfrm>
        </p:spPr>
        <p:txBody>
          <a:bodyPr/>
          <a:lstStyle/>
          <a:p>
            <a:pPr eaLnBrk="1" hangingPunct="1"/>
            <a:r>
              <a:rPr lang="en-US" smtClean="0"/>
              <a:t>Topic Boards hints:</a:t>
            </a:r>
          </a:p>
          <a:p>
            <a:pPr eaLnBrk="1" hangingPunct="1"/>
            <a:endParaRPr lang="en-US" smtClean="0"/>
          </a:p>
          <a:p>
            <a:pPr lvl="1" eaLnBrk="1" hangingPunct="1"/>
            <a:r>
              <a:rPr lang="en-US" smtClean="0"/>
              <a:t>Questions and clues for both partners</a:t>
            </a:r>
          </a:p>
          <a:p>
            <a:pPr lvl="1" eaLnBrk="1" hangingPunct="1">
              <a:buFontTx/>
              <a:buNone/>
            </a:pPr>
            <a:endParaRPr lang="en-US" smtClean="0"/>
          </a:p>
          <a:p>
            <a:pPr lvl="1" eaLnBrk="1" hangingPunct="1"/>
            <a:r>
              <a:rPr lang="en-US" smtClean="0"/>
              <a:t>Include at least one thing that a person not familiar with the topic could comment on (e.g., did you see the eclipse? )</a:t>
            </a:r>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33400" y="-191135"/>
            <a:ext cx="7772400" cy="1143000"/>
          </a:xfrm>
        </p:spPr>
        <p:txBody>
          <a:bodyPr/>
          <a:lstStyle/>
          <a:p>
            <a:pPr algn="l" eaLnBrk="1" hangingPunct="1"/>
            <a:r>
              <a:rPr lang="en-US" sz="3600" b="1" u="sng" dirty="0" smtClean="0"/>
              <a:t>3 Expression: partner assisted</a:t>
            </a:r>
          </a:p>
        </p:txBody>
      </p:sp>
      <p:sp>
        <p:nvSpPr>
          <p:cNvPr id="34819" name="Rectangle 3"/>
          <p:cNvSpPr>
            <a:spLocks noGrp="1" noChangeArrowheads="1"/>
          </p:cNvSpPr>
          <p:nvPr>
            <p:ph type="body" idx="1"/>
          </p:nvPr>
        </p:nvSpPr>
        <p:spPr>
          <a:xfrm>
            <a:off x="685800" y="1295400"/>
            <a:ext cx="7772400" cy="4800600"/>
          </a:xfrm>
        </p:spPr>
        <p:txBody>
          <a:bodyPr/>
          <a:lstStyle/>
          <a:p>
            <a:pPr eaLnBrk="1" hangingPunct="1"/>
            <a:r>
              <a:rPr lang="en-US" smtClean="0"/>
              <a:t>Conversation books</a:t>
            </a:r>
          </a:p>
          <a:p>
            <a:pPr lvl="1" eaLnBrk="1" hangingPunct="1"/>
            <a:r>
              <a:rPr lang="en-US" sz="3200" smtClean="0"/>
              <a:t>“all about me” </a:t>
            </a:r>
          </a:p>
          <a:p>
            <a:pPr lvl="1" eaLnBrk="1" hangingPunct="1"/>
            <a:r>
              <a:rPr lang="en-US" sz="3200" smtClean="0"/>
              <a:t>Favorite topics: astronomy to favorite sound effects</a:t>
            </a:r>
          </a:p>
          <a:p>
            <a:pPr lvl="1" eaLnBrk="1" hangingPunct="1"/>
            <a:r>
              <a:rPr lang="en-US" sz="3200" smtClean="0"/>
              <a:t>A student who may not use symbols to request, might for social interaction </a:t>
            </a:r>
          </a:p>
          <a:p>
            <a:pPr lvl="1" eaLnBrk="1" hangingPunct="1"/>
            <a:r>
              <a:rPr lang="en-US" sz="3200" smtClean="0"/>
              <a:t>random selections are okay if support interaction!</a:t>
            </a:r>
          </a:p>
          <a:p>
            <a:pPr lvl="2" eaLnBrk="1" hangingPunct="1">
              <a:buFontTx/>
              <a:buNone/>
            </a:pPr>
            <a:endParaRPr lang="en-US" smtClean="0"/>
          </a:p>
          <a:p>
            <a:pPr eaLnBrk="1" hangingPunct="1">
              <a:buFontTx/>
              <a:buNone/>
            </a:pPr>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113665"/>
            <a:ext cx="7772400" cy="1143000"/>
          </a:xfrm>
        </p:spPr>
        <p:txBody>
          <a:bodyPr/>
          <a:lstStyle/>
          <a:p>
            <a:pPr algn="l" eaLnBrk="1" hangingPunct="1"/>
            <a:r>
              <a:rPr lang="en-US" sz="3600" b="1" u="sng" dirty="0" smtClean="0"/>
              <a:t>3 Expression: partner assisted</a:t>
            </a:r>
          </a:p>
        </p:txBody>
      </p:sp>
      <p:sp>
        <p:nvSpPr>
          <p:cNvPr id="35843" name="Rectangle 3"/>
          <p:cNvSpPr>
            <a:spLocks noGrp="1" noChangeArrowheads="1"/>
          </p:cNvSpPr>
          <p:nvPr>
            <p:ph type="body" idx="1"/>
          </p:nvPr>
        </p:nvSpPr>
        <p:spPr>
          <a:xfrm>
            <a:off x="685800" y="1295400"/>
            <a:ext cx="7772400" cy="4800600"/>
          </a:xfrm>
        </p:spPr>
        <p:txBody>
          <a:bodyPr/>
          <a:lstStyle/>
          <a:p>
            <a:pPr eaLnBrk="1" hangingPunct="1"/>
            <a:r>
              <a:rPr lang="en-US" smtClean="0"/>
              <a:t>“Transition books” </a:t>
            </a:r>
          </a:p>
          <a:p>
            <a:pPr lvl="1" eaLnBrk="1" hangingPunct="1"/>
            <a:r>
              <a:rPr lang="en-US" smtClean="0"/>
              <a:t>photo highlights of key information</a:t>
            </a:r>
          </a:p>
          <a:p>
            <a:pPr lvl="1" eaLnBrk="1" hangingPunct="1">
              <a:buFontTx/>
              <a:buNone/>
            </a:pPr>
            <a:endParaRPr lang="en-US" sz="1400" smtClean="0"/>
          </a:p>
          <a:p>
            <a:pPr lvl="2" eaLnBrk="1" hangingPunct="1">
              <a:spcBef>
                <a:spcPct val="0"/>
              </a:spcBef>
              <a:spcAft>
                <a:spcPct val="30000"/>
              </a:spcAft>
            </a:pPr>
            <a:r>
              <a:rPr lang="en-US" smtClean="0"/>
              <a:t>safety – seizures, health protocols</a:t>
            </a:r>
          </a:p>
          <a:p>
            <a:pPr lvl="2" eaLnBrk="1" hangingPunct="1">
              <a:spcBef>
                <a:spcPct val="0"/>
              </a:spcBef>
              <a:spcAft>
                <a:spcPct val="30000"/>
              </a:spcAft>
            </a:pPr>
            <a:r>
              <a:rPr lang="en-US" smtClean="0"/>
              <a:t>highlighting independent skills (walking, eating)</a:t>
            </a:r>
          </a:p>
          <a:p>
            <a:pPr lvl="2" eaLnBrk="1" hangingPunct="1">
              <a:spcBef>
                <a:spcPct val="0"/>
              </a:spcBef>
              <a:spcAft>
                <a:spcPct val="30000"/>
              </a:spcAft>
            </a:pPr>
            <a:r>
              <a:rPr lang="en-US" smtClean="0"/>
              <a:t>Favorite joint activities (e.g., silly game/routine)</a:t>
            </a:r>
          </a:p>
          <a:p>
            <a:pPr lvl="2" eaLnBrk="1" hangingPunct="1">
              <a:buFontTx/>
              <a:buNone/>
            </a:pPr>
            <a:endParaRPr lang="en-US" smtClean="0"/>
          </a:p>
          <a:p>
            <a:pPr eaLnBrk="1" hangingPunct="1">
              <a:buFontTx/>
              <a:buNone/>
            </a:pPr>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grpSp>
        <p:nvGrpSpPr>
          <p:cNvPr id="35844" name="Group 4"/>
          <p:cNvGrpSpPr>
            <a:grpSpLocks/>
          </p:cNvGrpSpPr>
          <p:nvPr/>
        </p:nvGrpSpPr>
        <p:grpSpPr bwMode="auto">
          <a:xfrm>
            <a:off x="7162800" y="98425"/>
            <a:ext cx="1957388" cy="892175"/>
            <a:chOff x="-360" y="192"/>
            <a:chExt cx="1856" cy="846"/>
          </a:xfrm>
        </p:grpSpPr>
        <p:pic>
          <p:nvPicPr>
            <p:cNvPr id="35845"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l="18477" t="11296" r="24783" b="39999"/>
            <a:stretch>
              <a:fillRect/>
            </a:stretch>
          </p:blipFill>
          <p:spPr bwMode="auto">
            <a:xfrm>
              <a:off x="259" y="192"/>
              <a:ext cx="619" cy="624"/>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6" name="Text Box 6"/>
            <p:cNvSpPr txBox="1">
              <a:spLocks noChangeArrowheads="1"/>
            </p:cNvSpPr>
            <p:nvPr/>
          </p:nvSpPr>
          <p:spPr bwMode="auto">
            <a:xfrm>
              <a:off x="-360" y="806"/>
              <a:ext cx="1856"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sz="1000" i="1"/>
                <a:t>Creating solutions, changing lives.</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0"/>
            <a:ext cx="7772400" cy="762000"/>
          </a:xfrm>
        </p:spPr>
        <p:txBody>
          <a:bodyPr/>
          <a:lstStyle/>
          <a:p>
            <a:pPr algn="l" eaLnBrk="1" hangingPunct="1"/>
            <a:r>
              <a:rPr lang="en-US" sz="3600" b="1" u="sng" dirty="0" smtClean="0"/>
              <a:t>1 Comprehension: </a:t>
            </a:r>
            <a:r>
              <a:rPr lang="en-US" sz="3200" b="1" u="sng" dirty="0" smtClean="0"/>
              <a:t>Visual Supports</a:t>
            </a:r>
          </a:p>
        </p:txBody>
      </p:sp>
      <p:sp>
        <p:nvSpPr>
          <p:cNvPr id="8195" name="Rectangle 3"/>
          <p:cNvSpPr>
            <a:spLocks noGrp="1" noChangeArrowheads="1"/>
          </p:cNvSpPr>
          <p:nvPr>
            <p:ph type="body" idx="1"/>
          </p:nvPr>
        </p:nvSpPr>
        <p:spPr>
          <a:xfrm>
            <a:off x="685800" y="1295400"/>
            <a:ext cx="7772400" cy="4800600"/>
          </a:xfrm>
        </p:spPr>
        <p:txBody>
          <a:bodyPr/>
          <a:lstStyle/>
          <a:p>
            <a:pPr eaLnBrk="1" hangingPunct="1"/>
            <a:r>
              <a:rPr lang="en-US" smtClean="0"/>
              <a:t>Time timer</a:t>
            </a:r>
          </a:p>
          <a:p>
            <a:pPr eaLnBrk="1" hangingPunct="1"/>
            <a:endParaRPr lang="en-US" smtClean="0"/>
          </a:p>
          <a:p>
            <a:pPr eaLnBrk="1" hangingPunct="1"/>
            <a:endParaRPr lang="en-US" smtClean="0"/>
          </a:p>
          <a:p>
            <a:pPr eaLnBrk="1" hangingPunct="1"/>
            <a:endParaRPr lang="en-US" smtClean="0"/>
          </a:p>
          <a:p>
            <a:pPr eaLnBrk="1" hangingPunct="1"/>
            <a:r>
              <a:rPr lang="en-US" smtClean="0"/>
              <a:t>Countdowns</a:t>
            </a:r>
          </a:p>
          <a:p>
            <a:pPr eaLnBrk="1" hangingPunct="1"/>
            <a:endParaRPr lang="en-US" smtClean="0"/>
          </a:p>
          <a:p>
            <a:pPr lvl="1" eaLnBrk="1" hangingPunct="1"/>
            <a:endParaRPr lang="en-US" smtClean="0"/>
          </a:p>
          <a:p>
            <a:pPr lvl="1" eaLnBrk="1" hangingPunct="1">
              <a:buFontTx/>
              <a:buNone/>
            </a:pPr>
            <a:endParaRPr lang="en-US" smtClean="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066800"/>
            <a:ext cx="288925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267200"/>
            <a:ext cx="6934200" cy="194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1219200" y="1295400"/>
            <a:ext cx="7772400" cy="4114800"/>
          </a:xfrm>
        </p:spPr>
        <p:txBody>
          <a:bodyPr/>
          <a:lstStyle/>
          <a:p>
            <a:pPr marL="609600" indent="-609600" eaLnBrk="1" hangingPunct="1">
              <a:lnSpc>
                <a:spcPct val="90000"/>
              </a:lnSpc>
              <a:buFontTx/>
              <a:buNone/>
            </a:pPr>
            <a:r>
              <a:rPr lang="en-US" smtClean="0"/>
              <a:t>1 BIGmack/LITTLEmack – single message:</a:t>
            </a:r>
          </a:p>
          <a:p>
            <a:pPr marL="2209800" lvl="4" indent="-381000" eaLnBrk="1" hangingPunct="1">
              <a:lnSpc>
                <a:spcPct val="90000"/>
              </a:lnSpc>
              <a:buFontTx/>
              <a:buAutoNum type="arabicPeriod"/>
            </a:pPr>
            <a:endParaRPr lang="en-US" sz="2400" smtClean="0"/>
          </a:p>
          <a:p>
            <a:pPr marL="2209800" lvl="4" indent="-381000" eaLnBrk="1" hangingPunct="1">
              <a:lnSpc>
                <a:spcPct val="90000"/>
              </a:lnSpc>
              <a:buFontTx/>
              <a:buAutoNum type="arabicPeriod"/>
            </a:pPr>
            <a:endParaRPr lang="en-US" sz="2400" smtClean="0"/>
          </a:p>
          <a:p>
            <a:pPr marL="2209800" lvl="4" indent="-381000" eaLnBrk="1" hangingPunct="1">
              <a:lnSpc>
                <a:spcPct val="90000"/>
              </a:lnSpc>
              <a:buFontTx/>
              <a:buAutoNum type="arabicPeriod"/>
            </a:pPr>
            <a:r>
              <a:rPr lang="en-US" sz="2800" smtClean="0"/>
              <a:t>request help (help please)</a:t>
            </a:r>
          </a:p>
          <a:p>
            <a:pPr marL="2209800" lvl="4" indent="-381000" eaLnBrk="1" hangingPunct="1">
              <a:lnSpc>
                <a:spcPct val="90000"/>
              </a:lnSpc>
              <a:buFontTx/>
              <a:buAutoNum type="arabicPeriod"/>
            </a:pPr>
            <a:r>
              <a:rPr lang="en-US" sz="2800" smtClean="0"/>
              <a:t>asking for comments (what do you think?)</a:t>
            </a:r>
          </a:p>
          <a:p>
            <a:pPr marL="2209800" lvl="4" indent="-381000" eaLnBrk="1" hangingPunct="1">
              <a:lnSpc>
                <a:spcPct val="90000"/>
              </a:lnSpc>
              <a:buFontTx/>
              <a:buAutoNum type="arabicPeriod"/>
            </a:pPr>
            <a:r>
              <a:rPr lang="en-US" sz="2800" smtClean="0"/>
              <a:t>share a comment (cool!)</a:t>
            </a:r>
          </a:p>
          <a:p>
            <a:pPr marL="2209800" lvl="4" indent="-381000" eaLnBrk="1" hangingPunct="1">
              <a:lnSpc>
                <a:spcPct val="90000"/>
              </a:lnSpc>
              <a:buFontTx/>
              <a:buAutoNum type="arabicPeriod"/>
            </a:pPr>
            <a:r>
              <a:rPr lang="en-US" sz="2800" smtClean="0"/>
              <a:t>“my turn”</a:t>
            </a:r>
          </a:p>
          <a:p>
            <a:pPr marL="2209800" lvl="4" indent="-381000" eaLnBrk="1" hangingPunct="1">
              <a:lnSpc>
                <a:spcPct val="90000"/>
              </a:lnSpc>
              <a:buFontTx/>
              <a:buAutoNum type="arabicPeriod"/>
            </a:pPr>
            <a:r>
              <a:rPr lang="en-US" sz="2800" smtClean="0"/>
              <a:t>“what’s next”</a:t>
            </a:r>
          </a:p>
          <a:p>
            <a:pPr marL="609600" indent="-609600" eaLnBrk="1" hangingPunct="1">
              <a:lnSpc>
                <a:spcPct val="90000"/>
              </a:lnSpc>
              <a:buFontTx/>
              <a:buNone/>
            </a:pPr>
            <a:endParaRPr lang="en-US" sz="4000" smtClean="0"/>
          </a:p>
          <a:p>
            <a:pPr marL="609600" indent="-609600" eaLnBrk="1" hangingPunct="1">
              <a:lnSpc>
                <a:spcPct val="90000"/>
              </a:lnSpc>
              <a:buFontTx/>
              <a:buNone/>
            </a:pPr>
            <a:endParaRPr lang="en-US" smtClean="0"/>
          </a:p>
          <a:p>
            <a:pPr marL="609600" indent="-609600" eaLnBrk="1" hangingPunct="1">
              <a:lnSpc>
                <a:spcPct val="90000"/>
              </a:lnSpc>
            </a:pPr>
            <a:endParaRPr lang="en-US" smtClean="0"/>
          </a:p>
          <a:p>
            <a:pPr marL="990600" lvl="1" indent="-533400" eaLnBrk="1" hangingPunct="1">
              <a:lnSpc>
                <a:spcPct val="90000"/>
              </a:lnSpc>
            </a:pPr>
            <a:endParaRPr lang="en-US" smtClean="0"/>
          </a:p>
          <a:p>
            <a:pPr marL="990600" lvl="1" indent="-533400" eaLnBrk="1" hangingPunct="1">
              <a:lnSpc>
                <a:spcPct val="90000"/>
              </a:lnSpc>
              <a:buFontTx/>
              <a:buNone/>
            </a:pPr>
            <a:endParaRPr lang="en-US" smtClean="0"/>
          </a:p>
        </p:txBody>
      </p:sp>
      <p:pic>
        <p:nvPicPr>
          <p:cNvPr id="37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057400"/>
            <a:ext cx="2619375"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62475"/>
            <a:ext cx="2619375"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3" name="Rectangle 5"/>
          <p:cNvSpPr>
            <a:spLocks noChangeArrowheads="1"/>
          </p:cNvSpPr>
          <p:nvPr/>
        </p:nvSpPr>
        <p:spPr bwMode="auto">
          <a:xfrm>
            <a:off x="533400" y="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3600" b="1" u="sng" dirty="0">
                <a:solidFill>
                  <a:schemeClr val="tx2"/>
                </a:solidFill>
              </a:rPr>
              <a:t>3 Expression: VOCA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69094" y="0"/>
            <a:ext cx="7772400" cy="1143000"/>
          </a:xfrm>
        </p:spPr>
        <p:txBody>
          <a:bodyPr/>
          <a:lstStyle/>
          <a:p>
            <a:pPr algn="l" eaLnBrk="1" hangingPunct="1"/>
            <a:r>
              <a:rPr lang="en-US" sz="3600" b="1" u="sng" dirty="0" smtClean="0"/>
              <a:t>3 Expression: VOCA</a:t>
            </a:r>
          </a:p>
        </p:txBody>
      </p:sp>
      <p:sp>
        <p:nvSpPr>
          <p:cNvPr id="38915" name="Rectangle 3"/>
          <p:cNvSpPr>
            <a:spLocks noGrp="1" noChangeArrowheads="1"/>
          </p:cNvSpPr>
          <p:nvPr>
            <p:ph type="body" idx="1"/>
          </p:nvPr>
        </p:nvSpPr>
        <p:spPr>
          <a:xfrm>
            <a:off x="685800" y="1295400"/>
            <a:ext cx="8153400" cy="4876800"/>
          </a:xfrm>
        </p:spPr>
        <p:txBody>
          <a:bodyPr/>
          <a:lstStyle/>
          <a:p>
            <a:pPr marL="609600" indent="-609600" eaLnBrk="1" hangingPunct="1">
              <a:lnSpc>
                <a:spcPct val="90000"/>
              </a:lnSpc>
            </a:pPr>
            <a:r>
              <a:rPr lang="en-US" sz="2800" smtClean="0"/>
              <a:t>2 Step-by-Step– series of messages:	</a:t>
            </a:r>
          </a:p>
          <a:p>
            <a:pPr marL="609600" indent="-609600" eaLnBrk="1" hangingPunct="1">
              <a:lnSpc>
                <a:spcPct val="90000"/>
              </a:lnSpc>
            </a:pPr>
            <a:endParaRPr lang="en-US" sz="2800" smtClean="0"/>
          </a:p>
          <a:p>
            <a:pPr marL="2209800" lvl="4" indent="-381000" eaLnBrk="1" hangingPunct="1">
              <a:lnSpc>
                <a:spcPct val="90000"/>
              </a:lnSpc>
              <a:buFontTx/>
              <a:buAutoNum type="arabicPeriod"/>
            </a:pPr>
            <a:r>
              <a:rPr lang="en-US" sz="2400" smtClean="0"/>
              <a:t>news/reporting (e.g., home-school news)	</a:t>
            </a:r>
          </a:p>
          <a:p>
            <a:pPr marL="2209800" lvl="4" indent="-381000" eaLnBrk="1" hangingPunct="1">
              <a:lnSpc>
                <a:spcPct val="90000"/>
              </a:lnSpc>
              <a:buFontTx/>
              <a:buAutoNum type="arabicPeriod"/>
            </a:pPr>
            <a:r>
              <a:rPr lang="en-US" sz="2400" smtClean="0"/>
              <a:t>giving directions during projects (read recipe)</a:t>
            </a:r>
          </a:p>
          <a:p>
            <a:pPr marL="2209800" lvl="4" indent="-381000" eaLnBrk="1" hangingPunct="1">
              <a:lnSpc>
                <a:spcPct val="90000"/>
              </a:lnSpc>
              <a:buFontTx/>
              <a:buAutoNum type="arabicPeriod"/>
            </a:pPr>
            <a:r>
              <a:rPr lang="en-US" sz="2400" smtClean="0"/>
              <a:t>read aloud during story book time</a:t>
            </a:r>
          </a:p>
          <a:p>
            <a:pPr marL="2209800" lvl="4" indent="-381000" eaLnBrk="1" hangingPunct="1">
              <a:lnSpc>
                <a:spcPct val="90000"/>
              </a:lnSpc>
              <a:buFontTx/>
              <a:buAutoNum type="arabicPeriod"/>
            </a:pPr>
            <a:r>
              <a:rPr lang="en-US" sz="2400" smtClean="0"/>
              <a:t>errands/missions (“where’s the stapler?”)</a:t>
            </a:r>
          </a:p>
          <a:p>
            <a:pPr marL="2209800" lvl="4" indent="-381000" eaLnBrk="1" hangingPunct="1">
              <a:lnSpc>
                <a:spcPct val="90000"/>
              </a:lnSpc>
              <a:buFontTx/>
              <a:buAutoNum type="arabicPeriod"/>
            </a:pPr>
            <a:r>
              <a:rPr lang="en-US" sz="2400" smtClean="0"/>
              <a:t> leading games (e.g., Simon Says, 500, Mr. Wolf etc.)</a:t>
            </a:r>
          </a:p>
          <a:p>
            <a:pPr marL="2209800" lvl="4" indent="-381000" eaLnBrk="1" hangingPunct="1">
              <a:lnSpc>
                <a:spcPct val="90000"/>
              </a:lnSpc>
              <a:buFontTx/>
              <a:buAutoNum type="arabicPeriod"/>
            </a:pPr>
            <a:r>
              <a:rPr lang="en-US" sz="2400" smtClean="0"/>
              <a:t>general chat/participation (“Mom, what are you doing?” particularly for kids with decreased vision or mobility) </a:t>
            </a:r>
            <a:br>
              <a:rPr lang="en-US" sz="2400" smtClean="0"/>
            </a:br>
            <a:endParaRPr lang="en-US" sz="2400" smtClean="0"/>
          </a:p>
          <a:p>
            <a:pPr marL="990600" lvl="1" indent="-533400" eaLnBrk="1" hangingPunct="1">
              <a:lnSpc>
                <a:spcPct val="90000"/>
              </a:lnSpc>
            </a:pPr>
            <a:endParaRPr lang="en-US" sz="3200" smtClean="0"/>
          </a:p>
          <a:p>
            <a:pPr marL="990600" lvl="1" indent="-533400" eaLnBrk="1" hangingPunct="1">
              <a:lnSpc>
                <a:spcPct val="90000"/>
              </a:lnSpc>
              <a:buFontTx/>
              <a:buNone/>
            </a:pPr>
            <a:endParaRPr lang="en-US" sz="2400" smtClean="0"/>
          </a:p>
        </p:txBody>
      </p:sp>
      <p:pic>
        <p:nvPicPr>
          <p:cNvPr id="38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67000"/>
            <a:ext cx="2514600" cy="246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69094" y="-144046"/>
            <a:ext cx="7772400" cy="1143000"/>
          </a:xfrm>
        </p:spPr>
        <p:txBody>
          <a:bodyPr/>
          <a:lstStyle/>
          <a:p>
            <a:pPr algn="l" eaLnBrk="1" hangingPunct="1"/>
            <a:r>
              <a:rPr lang="en-US" sz="3600" b="1" u="sng" dirty="0" smtClean="0"/>
              <a:t>3 Expression: VOCA</a:t>
            </a:r>
          </a:p>
        </p:txBody>
      </p:sp>
      <p:sp>
        <p:nvSpPr>
          <p:cNvPr id="39939" name="Rectangle 3"/>
          <p:cNvSpPr>
            <a:spLocks noGrp="1" noChangeArrowheads="1"/>
          </p:cNvSpPr>
          <p:nvPr>
            <p:ph type="body" idx="1"/>
          </p:nvPr>
        </p:nvSpPr>
        <p:spPr>
          <a:xfrm>
            <a:off x="152400" y="914400"/>
            <a:ext cx="8686800" cy="5943600"/>
          </a:xfrm>
        </p:spPr>
        <p:txBody>
          <a:bodyPr>
            <a:normAutofit/>
          </a:bodyPr>
          <a:lstStyle/>
          <a:p>
            <a:pPr marL="609600" indent="-609600" eaLnBrk="1" hangingPunct="1">
              <a:lnSpc>
                <a:spcPct val="90000"/>
              </a:lnSpc>
            </a:pPr>
            <a:r>
              <a:rPr lang="en-US" sz="2800" dirty="0" smtClean="0"/>
              <a:t>2 Step-by-Step– series of messages:	</a:t>
            </a:r>
          </a:p>
          <a:p>
            <a:pPr marL="2209800" lvl="4" indent="-381000" eaLnBrk="1" hangingPunct="1">
              <a:lnSpc>
                <a:spcPct val="90000"/>
              </a:lnSpc>
              <a:buFontTx/>
              <a:buNone/>
            </a:pPr>
            <a:endParaRPr lang="en-US" sz="1800" dirty="0" smtClean="0"/>
          </a:p>
          <a:p>
            <a:pPr marL="2209800" lvl="4" indent="-381000" eaLnBrk="1" hangingPunct="1">
              <a:lnSpc>
                <a:spcPct val="90000"/>
              </a:lnSpc>
            </a:pPr>
            <a:r>
              <a:rPr lang="en-US" dirty="0" smtClean="0"/>
              <a:t>Typically if you’re doing it right you’re re-recording all the time</a:t>
            </a:r>
          </a:p>
          <a:p>
            <a:pPr marL="2209800" lvl="4" indent="-381000" eaLnBrk="1" hangingPunct="1">
              <a:lnSpc>
                <a:spcPct val="90000"/>
              </a:lnSpc>
              <a:buFontTx/>
              <a:buNone/>
            </a:pPr>
            <a:endParaRPr lang="en-US" dirty="0" smtClean="0"/>
          </a:p>
          <a:p>
            <a:pPr marL="2209800" lvl="4" indent="-381000" eaLnBrk="1" hangingPunct="1">
              <a:lnSpc>
                <a:spcPct val="90000"/>
              </a:lnSpc>
            </a:pPr>
            <a:r>
              <a:rPr lang="en-US" dirty="0" smtClean="0"/>
              <a:t>Hint: 1</a:t>
            </a:r>
            <a:r>
              <a:rPr lang="en-US" baseline="30000" dirty="0" smtClean="0"/>
              <a:t>st</a:t>
            </a:r>
            <a:r>
              <a:rPr lang="en-US" dirty="0" smtClean="0"/>
              <a:t> messages throwaway messages (e.g., excuse me; I’m looking for flour; What aisle is flour in?; Where’s the flour?;) if you think the person will need the extra time to acquaint him/herself with the sound of the device</a:t>
            </a:r>
          </a:p>
          <a:p>
            <a:pPr marL="2209800" lvl="4" indent="-381000" eaLnBrk="1" hangingPunct="1">
              <a:lnSpc>
                <a:spcPct val="90000"/>
              </a:lnSpc>
              <a:buFontTx/>
              <a:buNone/>
            </a:pPr>
            <a:endParaRPr lang="en-US" dirty="0" smtClean="0"/>
          </a:p>
          <a:p>
            <a:pPr marL="2209800" lvl="4" indent="-381000" eaLnBrk="1" hangingPunct="1">
              <a:lnSpc>
                <a:spcPct val="90000"/>
              </a:lnSpc>
            </a:pPr>
            <a:r>
              <a:rPr lang="en-US" dirty="0" smtClean="0"/>
              <a:t>Use white out to mark optimal volume on back</a:t>
            </a:r>
          </a:p>
          <a:p>
            <a:pPr marL="2209800" lvl="4" indent="-381000" eaLnBrk="1" hangingPunct="1">
              <a:lnSpc>
                <a:spcPct val="90000"/>
              </a:lnSpc>
              <a:buFontTx/>
              <a:buNone/>
            </a:pPr>
            <a:endParaRPr lang="en-US" dirty="0" smtClean="0"/>
          </a:p>
          <a:p>
            <a:pPr marL="2209800" lvl="4" indent="-381000" eaLnBrk="1" hangingPunct="1">
              <a:lnSpc>
                <a:spcPct val="90000"/>
              </a:lnSpc>
            </a:pPr>
            <a:r>
              <a:rPr lang="en-US" dirty="0" smtClean="0"/>
              <a:t>Repeat function – 1 click with back button</a:t>
            </a:r>
          </a:p>
          <a:p>
            <a:pPr marL="2209800" lvl="4" indent="-381000" eaLnBrk="1" hangingPunct="1">
              <a:lnSpc>
                <a:spcPct val="90000"/>
              </a:lnSpc>
              <a:buFontTx/>
              <a:buNone/>
            </a:pPr>
            <a:endParaRPr lang="en-US" dirty="0" smtClean="0"/>
          </a:p>
          <a:p>
            <a:pPr marL="2209800" lvl="4" indent="-381000" eaLnBrk="1" hangingPunct="1">
              <a:lnSpc>
                <a:spcPct val="90000"/>
              </a:lnSpc>
            </a:pPr>
            <a:r>
              <a:rPr lang="en-US" dirty="0" smtClean="0"/>
              <a:t>Purpose –to successfully participate by reducing demands</a:t>
            </a:r>
            <a:r>
              <a:rPr lang="en-US" sz="1800" dirty="0" smtClean="0"/>
              <a:t>	</a:t>
            </a:r>
          </a:p>
          <a:p>
            <a:pPr marL="609600" indent="-609600" eaLnBrk="1" hangingPunct="1">
              <a:lnSpc>
                <a:spcPct val="90000"/>
              </a:lnSpc>
              <a:buFontTx/>
              <a:buNone/>
            </a:pPr>
            <a:endParaRPr lang="en-US" sz="2800" dirty="0" smtClean="0"/>
          </a:p>
          <a:p>
            <a:pPr marL="609600" indent="-609600" eaLnBrk="1" hangingPunct="1">
              <a:lnSpc>
                <a:spcPct val="90000"/>
              </a:lnSpc>
            </a:pPr>
            <a:endParaRPr lang="en-US" sz="2800" dirty="0" smtClean="0"/>
          </a:p>
          <a:p>
            <a:pPr marL="990600" lvl="1" indent="-533400" eaLnBrk="1" hangingPunct="1">
              <a:lnSpc>
                <a:spcPct val="90000"/>
              </a:lnSpc>
            </a:pPr>
            <a:endParaRPr lang="en-US" sz="2400" dirty="0" smtClean="0"/>
          </a:p>
          <a:p>
            <a:pPr marL="990600" lvl="1" indent="-533400" eaLnBrk="1" hangingPunct="1">
              <a:lnSpc>
                <a:spcPct val="90000"/>
              </a:lnSpc>
              <a:buFontTx/>
              <a:buNone/>
            </a:pPr>
            <a:endParaRPr lang="en-US" sz="2400" dirty="0" smtClean="0"/>
          </a:p>
        </p:txBody>
      </p:sp>
      <p:pic>
        <p:nvPicPr>
          <p:cNvPr id="399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67924"/>
            <a:ext cx="2209800" cy="246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69621" y="15240"/>
            <a:ext cx="7772400" cy="1143000"/>
          </a:xfrm>
        </p:spPr>
        <p:txBody>
          <a:bodyPr/>
          <a:lstStyle/>
          <a:p>
            <a:pPr algn="l" eaLnBrk="1" hangingPunct="1"/>
            <a:r>
              <a:rPr lang="en-US" sz="3600" b="1" u="sng" dirty="0" smtClean="0"/>
              <a:t>3 Expression: VOCA</a:t>
            </a:r>
          </a:p>
        </p:txBody>
      </p:sp>
      <p:sp>
        <p:nvSpPr>
          <p:cNvPr id="40963" name="Rectangle 3"/>
          <p:cNvSpPr>
            <a:spLocks noGrp="1" noChangeArrowheads="1"/>
          </p:cNvSpPr>
          <p:nvPr>
            <p:ph type="body" idx="1"/>
          </p:nvPr>
        </p:nvSpPr>
        <p:spPr>
          <a:xfrm>
            <a:off x="381000" y="1066800"/>
            <a:ext cx="8534400" cy="5638800"/>
          </a:xfrm>
          <a:solidFill>
            <a:schemeClr val="bg1"/>
          </a:solidFill>
        </p:spPr>
        <p:txBody>
          <a:bodyPr/>
          <a:lstStyle/>
          <a:p>
            <a:pPr eaLnBrk="1" hangingPunct="1">
              <a:lnSpc>
                <a:spcPct val="90000"/>
              </a:lnSpc>
              <a:buFontTx/>
              <a:buNone/>
            </a:pPr>
            <a:r>
              <a:rPr lang="en-US" sz="2800" dirty="0" smtClean="0"/>
              <a:t>3 Talking boxes with overlays:</a:t>
            </a:r>
          </a:p>
          <a:p>
            <a:pPr eaLnBrk="1" hangingPunct="1">
              <a:lnSpc>
                <a:spcPct val="90000"/>
              </a:lnSpc>
              <a:buFontTx/>
              <a:buNone/>
            </a:pPr>
            <a:r>
              <a:rPr lang="en-US" sz="2000" dirty="0" smtClean="0"/>
              <a:t>		+ can activate messages in any order  - or randomly</a:t>
            </a:r>
          </a:p>
          <a:p>
            <a:pPr eaLnBrk="1" hangingPunct="1">
              <a:lnSpc>
                <a:spcPct val="90000"/>
              </a:lnSpc>
              <a:buFontTx/>
              <a:buNone/>
            </a:pPr>
            <a:r>
              <a:rPr lang="en-US" sz="2000" dirty="0" smtClean="0"/>
              <a:t>		+ can easily repeat any message</a:t>
            </a:r>
          </a:p>
          <a:p>
            <a:pPr eaLnBrk="1" hangingPunct="1">
              <a:lnSpc>
                <a:spcPct val="90000"/>
              </a:lnSpc>
              <a:buFontTx/>
              <a:buNone/>
            </a:pPr>
            <a:endParaRPr lang="en-US" sz="2000" dirty="0" smtClean="0"/>
          </a:p>
          <a:p>
            <a:pPr eaLnBrk="1" hangingPunct="1">
              <a:lnSpc>
                <a:spcPct val="90000"/>
              </a:lnSpc>
              <a:buFontTx/>
              <a:buNone/>
            </a:pPr>
            <a:endParaRPr lang="en-US" sz="2800" dirty="0" smtClean="0"/>
          </a:p>
          <a:p>
            <a:pPr eaLnBrk="1" hangingPunct="1">
              <a:lnSpc>
                <a:spcPct val="90000"/>
              </a:lnSpc>
              <a:buFontTx/>
              <a:buNone/>
            </a:pPr>
            <a:endParaRPr lang="en-US" sz="2800" dirty="0" smtClean="0"/>
          </a:p>
          <a:p>
            <a:pPr eaLnBrk="1" hangingPunct="1">
              <a:lnSpc>
                <a:spcPct val="90000"/>
              </a:lnSpc>
              <a:buFontTx/>
              <a:buNone/>
            </a:pPr>
            <a:endParaRPr lang="en-US" sz="2800" dirty="0" smtClean="0"/>
          </a:p>
          <a:p>
            <a:pPr eaLnBrk="1" hangingPunct="1">
              <a:lnSpc>
                <a:spcPct val="90000"/>
              </a:lnSpc>
              <a:buFontTx/>
              <a:buNone/>
            </a:pPr>
            <a:endParaRPr lang="en-US" sz="2800" dirty="0" smtClean="0"/>
          </a:p>
          <a:p>
            <a:pPr eaLnBrk="1" hangingPunct="1">
              <a:lnSpc>
                <a:spcPct val="90000"/>
              </a:lnSpc>
              <a:buFontTx/>
              <a:buNone/>
            </a:pPr>
            <a:endParaRPr lang="en-US" sz="2800" dirty="0" smtClean="0"/>
          </a:p>
          <a:p>
            <a:pPr eaLnBrk="1" hangingPunct="1">
              <a:lnSpc>
                <a:spcPct val="90000"/>
              </a:lnSpc>
            </a:pPr>
            <a:r>
              <a:rPr lang="en-US" sz="2000" dirty="0" smtClean="0"/>
              <a:t>directions (cooking, arts project)</a:t>
            </a:r>
          </a:p>
          <a:p>
            <a:pPr eaLnBrk="1" hangingPunct="1">
              <a:lnSpc>
                <a:spcPct val="90000"/>
              </a:lnSpc>
            </a:pPr>
            <a:r>
              <a:rPr lang="en-US" sz="2000" dirty="0" smtClean="0"/>
              <a:t>books – repeated lines</a:t>
            </a:r>
          </a:p>
          <a:p>
            <a:pPr eaLnBrk="1" hangingPunct="1">
              <a:lnSpc>
                <a:spcPct val="90000"/>
              </a:lnSpc>
            </a:pPr>
            <a:r>
              <a:rPr lang="en-US" sz="2000" dirty="0" smtClean="0"/>
              <a:t>games -  (comments, asking for turns, requests...)</a:t>
            </a:r>
          </a:p>
          <a:p>
            <a:pPr eaLnBrk="1" hangingPunct="1">
              <a:lnSpc>
                <a:spcPct val="90000"/>
              </a:lnSpc>
            </a:pPr>
            <a:r>
              <a:rPr lang="en-US" sz="2000" dirty="0" smtClean="0"/>
              <a:t>conversation</a:t>
            </a:r>
          </a:p>
          <a:p>
            <a:pPr eaLnBrk="1" hangingPunct="1">
              <a:lnSpc>
                <a:spcPct val="90000"/>
              </a:lnSpc>
              <a:buFontTx/>
              <a:buNone/>
            </a:pPr>
            <a:endParaRPr lang="en-US" sz="3600" dirty="0" smtClean="0"/>
          </a:p>
          <a:p>
            <a:pPr eaLnBrk="1" hangingPunct="1">
              <a:lnSpc>
                <a:spcPct val="90000"/>
              </a:lnSpc>
            </a:pPr>
            <a:endParaRPr lang="en-US" sz="2800" dirty="0" smtClean="0"/>
          </a:p>
          <a:p>
            <a:pPr lvl="1" eaLnBrk="1" hangingPunct="1">
              <a:lnSpc>
                <a:spcPct val="90000"/>
              </a:lnSpc>
            </a:pPr>
            <a:endParaRPr lang="en-US" sz="2400" dirty="0" smtClean="0"/>
          </a:p>
          <a:p>
            <a:pPr lvl="1" eaLnBrk="1" hangingPunct="1">
              <a:lnSpc>
                <a:spcPct val="90000"/>
              </a:lnSpc>
              <a:buFontTx/>
              <a:buNone/>
            </a:pPr>
            <a:endParaRPr lang="en-US" sz="2400" dirty="0" smtClean="0"/>
          </a:p>
        </p:txBody>
      </p:sp>
      <p:pic>
        <p:nvPicPr>
          <p:cNvPr id="40964"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29000" y="2438400"/>
            <a:ext cx="3124200" cy="250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5"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438400"/>
            <a:ext cx="3371850" cy="269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6"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6550" y="2743200"/>
            <a:ext cx="2457450" cy="196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0"/>
            <a:ext cx="7772400" cy="1143000"/>
          </a:xfrm>
        </p:spPr>
        <p:txBody>
          <a:bodyPr/>
          <a:lstStyle/>
          <a:p>
            <a:pPr algn="l" eaLnBrk="1" hangingPunct="1"/>
            <a:r>
              <a:rPr lang="en-US" sz="3600" b="1" u="sng" dirty="0" smtClean="0"/>
              <a:t>3 Expression: VOCA</a:t>
            </a:r>
          </a:p>
        </p:txBody>
      </p:sp>
      <p:sp>
        <p:nvSpPr>
          <p:cNvPr id="41987" name="Rectangle 3"/>
          <p:cNvSpPr>
            <a:spLocks noGrp="1" noChangeArrowheads="1"/>
          </p:cNvSpPr>
          <p:nvPr>
            <p:ph type="body" idx="1"/>
          </p:nvPr>
        </p:nvSpPr>
        <p:spPr>
          <a:xfrm>
            <a:off x="76200" y="990600"/>
            <a:ext cx="8382000" cy="5715000"/>
          </a:xfrm>
        </p:spPr>
        <p:txBody>
          <a:bodyPr/>
          <a:lstStyle/>
          <a:p>
            <a:pPr eaLnBrk="1" hangingPunct="1">
              <a:buFontTx/>
              <a:buNone/>
            </a:pPr>
            <a:r>
              <a:rPr lang="en-US" dirty="0" smtClean="0"/>
              <a:t>4 Talking photo album:</a:t>
            </a:r>
            <a:endParaRPr lang="en-US" sz="2400" dirty="0" smtClean="0"/>
          </a:p>
          <a:p>
            <a:pPr eaLnBrk="1" hangingPunct="1"/>
            <a:r>
              <a:rPr lang="en-US" sz="2400" dirty="0" smtClean="0"/>
              <a:t>creating personal stories</a:t>
            </a:r>
            <a:br>
              <a:rPr lang="en-US" sz="2400" dirty="0" smtClean="0"/>
            </a:br>
            <a:r>
              <a:rPr lang="en-US" sz="2400" dirty="0" smtClean="0"/>
              <a:t>all about the child</a:t>
            </a:r>
          </a:p>
          <a:p>
            <a:pPr eaLnBrk="1" hangingPunct="1"/>
            <a:r>
              <a:rPr lang="en-US" sz="2400" dirty="0" smtClean="0"/>
              <a:t>social stories </a:t>
            </a:r>
          </a:p>
          <a:p>
            <a:pPr eaLnBrk="1" hangingPunct="1"/>
            <a:r>
              <a:rPr lang="en-US" sz="2400" dirty="0" smtClean="0"/>
              <a:t>recipes/directions</a:t>
            </a:r>
          </a:p>
          <a:p>
            <a:pPr eaLnBrk="1" hangingPunct="1"/>
            <a:r>
              <a:rPr lang="en-US" sz="2400" dirty="0" smtClean="0"/>
              <a:t>social interaction:</a:t>
            </a:r>
          </a:p>
          <a:p>
            <a:pPr lvl="1" eaLnBrk="1" hangingPunct="1"/>
            <a:r>
              <a:rPr lang="en-US" sz="2000" dirty="0" smtClean="0"/>
              <a:t>fill pages with photos of</a:t>
            </a:r>
            <a:br>
              <a:rPr lang="en-US" sz="2000" dirty="0" smtClean="0"/>
            </a:br>
            <a:r>
              <a:rPr lang="en-US" sz="2000" dirty="0" smtClean="0"/>
              <a:t>classmates/friends etc.</a:t>
            </a:r>
          </a:p>
          <a:p>
            <a:pPr lvl="1" eaLnBrk="1" hangingPunct="1"/>
            <a:r>
              <a:rPr lang="en-US" sz="2000" dirty="0" smtClean="0"/>
              <a:t>Kid can hand book to</a:t>
            </a:r>
            <a:br>
              <a:rPr lang="en-US" sz="2000" dirty="0" smtClean="0"/>
            </a:br>
            <a:r>
              <a:rPr lang="en-US" sz="2000" dirty="0" smtClean="0"/>
              <a:t>peer with note asking</a:t>
            </a:r>
            <a:br>
              <a:rPr lang="en-US" sz="2000" dirty="0" smtClean="0"/>
            </a:br>
            <a:r>
              <a:rPr lang="en-US" sz="2000" dirty="0" smtClean="0"/>
              <a:t>to record a message on their</a:t>
            </a:r>
            <a:br>
              <a:rPr lang="en-US" sz="2000" dirty="0" smtClean="0"/>
            </a:br>
            <a:r>
              <a:rPr lang="en-US" sz="2000" dirty="0" smtClean="0"/>
              <a:t>page</a:t>
            </a:r>
          </a:p>
          <a:p>
            <a:pPr eaLnBrk="1" hangingPunct="1">
              <a:buFontTx/>
              <a:buNone/>
            </a:pPr>
            <a:endParaRPr lang="en-US" dirty="0" smtClean="0"/>
          </a:p>
          <a:p>
            <a:pPr eaLnBrk="1" hangingPunct="1"/>
            <a:endParaRPr lang="en-US" dirty="0" smtClean="0"/>
          </a:p>
          <a:p>
            <a:pPr lvl="1" eaLnBrk="1" hangingPunct="1"/>
            <a:endParaRPr lang="en-US" dirty="0" smtClean="0"/>
          </a:p>
          <a:p>
            <a:pPr lvl="1" eaLnBrk="1" hangingPunct="1">
              <a:buFontTx/>
              <a:buNone/>
            </a:pPr>
            <a:endParaRPr lang="en-US" dirty="0" smtClean="0"/>
          </a:p>
        </p:txBody>
      </p:sp>
      <p:pic>
        <p:nvPicPr>
          <p:cNvPr id="419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905000"/>
            <a:ext cx="4038600" cy="370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xfrm>
            <a:off x="685800" y="228600"/>
            <a:ext cx="7772400" cy="5867400"/>
          </a:xfrm>
        </p:spPr>
        <p:txBody>
          <a:bodyPr>
            <a:normAutofit lnSpcReduction="10000"/>
          </a:bodyPr>
          <a:lstStyle/>
          <a:p>
            <a:pPr marL="609600" indent="-609600" eaLnBrk="1" hangingPunct="1">
              <a:lnSpc>
                <a:spcPct val="90000"/>
              </a:lnSpc>
              <a:buFontTx/>
              <a:buNone/>
            </a:pPr>
            <a:r>
              <a:rPr lang="en-US" sz="4000" dirty="0" smtClean="0"/>
              <a:t>4. Social/Participation:</a:t>
            </a:r>
            <a:r>
              <a:rPr lang="en-US" dirty="0" smtClean="0"/>
              <a:t> </a:t>
            </a:r>
          </a:p>
          <a:p>
            <a:pPr marL="609600" indent="-609600" eaLnBrk="1" hangingPunct="1">
              <a:lnSpc>
                <a:spcPct val="90000"/>
              </a:lnSpc>
              <a:buFontTx/>
              <a:buNone/>
            </a:pPr>
            <a:r>
              <a:rPr lang="en-US" sz="2400" i="1" dirty="0" smtClean="0"/>
              <a:t>	</a:t>
            </a:r>
          </a:p>
          <a:p>
            <a:pPr marL="609600" indent="-609600" eaLnBrk="1" hangingPunct="1">
              <a:lnSpc>
                <a:spcPct val="90000"/>
              </a:lnSpc>
              <a:buFontTx/>
              <a:buNone/>
            </a:pPr>
            <a:r>
              <a:rPr lang="en-US" sz="2800" i="1" dirty="0" smtClean="0"/>
              <a:t>Philosophy woven throughout</a:t>
            </a:r>
          </a:p>
          <a:p>
            <a:pPr marL="609600" indent="-609600" eaLnBrk="1" hangingPunct="1">
              <a:lnSpc>
                <a:spcPct val="90000"/>
              </a:lnSpc>
              <a:buFontTx/>
              <a:buNone/>
            </a:pPr>
            <a:endParaRPr lang="en-US" sz="2400" i="1" dirty="0" smtClean="0"/>
          </a:p>
          <a:p>
            <a:pPr marL="609600" indent="-609600" eaLnBrk="1" hangingPunct="1">
              <a:lnSpc>
                <a:spcPct val="90000"/>
              </a:lnSpc>
            </a:pPr>
            <a:r>
              <a:rPr lang="en-US" sz="2400" dirty="0" smtClean="0"/>
              <a:t>Making </a:t>
            </a:r>
            <a:r>
              <a:rPr lang="en-US" sz="2400" b="1" dirty="0" smtClean="0"/>
              <a:t>situations easier for kids </a:t>
            </a:r>
            <a:r>
              <a:rPr lang="en-US" sz="2400" dirty="0" smtClean="0"/>
              <a:t>to communicate by working on new skills in familiar setting or with previously mastered skills</a:t>
            </a:r>
          </a:p>
          <a:p>
            <a:pPr marL="609600" indent="-609600" eaLnBrk="1" hangingPunct="1">
              <a:lnSpc>
                <a:spcPct val="90000"/>
              </a:lnSpc>
              <a:buFontTx/>
              <a:buNone/>
            </a:pPr>
            <a:endParaRPr lang="en-US" sz="2400" dirty="0" smtClean="0"/>
          </a:p>
          <a:p>
            <a:pPr marL="609600" indent="-609600" eaLnBrk="1" hangingPunct="1">
              <a:lnSpc>
                <a:spcPct val="90000"/>
              </a:lnSpc>
            </a:pPr>
            <a:r>
              <a:rPr lang="en-US" sz="2400" dirty="0" smtClean="0"/>
              <a:t>Making situations easier </a:t>
            </a:r>
            <a:r>
              <a:rPr lang="en-US" sz="2400" b="1" dirty="0" smtClean="0"/>
              <a:t>for communication partners</a:t>
            </a:r>
            <a:r>
              <a:rPr lang="en-US" sz="2400" dirty="0" smtClean="0"/>
              <a:t>:  increase the number and quality of interactions the child experiences.</a:t>
            </a:r>
          </a:p>
          <a:p>
            <a:pPr marL="609600" indent="-609600" eaLnBrk="1" hangingPunct="1">
              <a:lnSpc>
                <a:spcPct val="90000"/>
              </a:lnSpc>
            </a:pPr>
            <a:endParaRPr lang="en-US" sz="2400" dirty="0" smtClean="0"/>
          </a:p>
          <a:p>
            <a:pPr marL="609600" indent="-609600" eaLnBrk="1" hangingPunct="1">
              <a:lnSpc>
                <a:spcPct val="90000"/>
              </a:lnSpc>
            </a:pPr>
            <a:r>
              <a:rPr lang="en-US" sz="2400" dirty="0" smtClean="0"/>
              <a:t>Using the </a:t>
            </a:r>
            <a:r>
              <a:rPr lang="en-US" sz="2400" b="1" dirty="0" smtClean="0"/>
              <a:t>child’s personal motivation </a:t>
            </a:r>
            <a:r>
              <a:rPr lang="en-US" sz="2400" dirty="0" smtClean="0"/>
              <a:t>(e.g., a love of sound, lights, social interaction, order, movement, repetition) to drive parts of an interaction</a:t>
            </a:r>
          </a:p>
          <a:p>
            <a:pPr marL="609600" indent="-609600" eaLnBrk="1" hangingPunct="1">
              <a:lnSpc>
                <a:spcPct val="90000"/>
              </a:lnSpc>
            </a:pPr>
            <a:endParaRPr lang="en-US" sz="2400" dirty="0" smtClean="0"/>
          </a:p>
          <a:p>
            <a:pPr marL="609600" indent="-609600" eaLnBrk="1" hangingPunct="1">
              <a:lnSpc>
                <a:spcPct val="90000"/>
              </a:lnSpc>
            </a:pPr>
            <a:endParaRPr lang="en-US" sz="2400" i="1"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1029"/>
          <p:cNvSpPr>
            <a:spLocks noGrp="1" noChangeArrowheads="1"/>
          </p:cNvSpPr>
          <p:nvPr>
            <p:ph type="title"/>
          </p:nvPr>
        </p:nvSpPr>
        <p:spPr/>
        <p:txBody>
          <a:bodyPr rtlCol="0">
            <a:normAutofit fontScale="90000"/>
          </a:bodyPr>
          <a:lstStyle/>
          <a:p>
            <a:pPr eaLnBrk="1" fontAlgn="auto" hangingPunct="1">
              <a:spcAft>
                <a:spcPts val="0"/>
              </a:spcAft>
              <a:defRPr/>
            </a:pPr>
            <a:r>
              <a:rPr dirty="0" smtClean="0"/>
              <a:t>Low tech:  communication notebook</a:t>
            </a:r>
            <a:endParaRPr dirty="0"/>
          </a:p>
        </p:txBody>
      </p:sp>
      <p:pic>
        <p:nvPicPr>
          <p:cNvPr id="21507" name="Picture 4" descr="http://t0.gstatic.com/images?q=tbn:ANd9GcQx2ozqmZoJEUjjactZ31ENlPKUKTawT-G_fJ0nQCcPYeK9lTHc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8588" y="1981200"/>
            <a:ext cx="304165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6" descr="http://t3.gstatic.com/images?q=tbn:ANd9GcTnhRhwowAXXCmn9BGhAF15tgWHoSC51iH4Q7EaSdnvyUKNCbpxDw"/>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43550" y="3060700"/>
            <a:ext cx="219392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AutoShape 12" descr="data:image/jpg;base64,/9j/4AAQSkZJRgABAQAAAQABAAD/2wCEAAkGBhQSERUTExQWFRUWGRsZGRgYGCIeHRweHx4hHCAgHx0cJSYeHx8jHiAfIC8gJSgpLCwtHx4xNTArNyYrLCkBCQoKDgwOGg8PGiwlHCQtKS8pLCwsKSwsLCwpLC0qLCwsLCwsLCwsLCwsLCwsLCksKSwsKSwsLCwpLCwsLCwsLP/AABEIAK8BIAMBIgACEQEDEQH/xAAbAAADAQEBAQEAAAAAAAAAAAAEBQYDAgABB//EAFYQAAICAAQEAwQEBwsJBQcFAAECAxEABBIhBRMxQQYiURQjMmEzcYGRByRCUlNyshg0YnOTobGzwdHTCBUWQ2N0kqLSVGS08PEXJTVEgoPDVZSjwtT/xAAZAQADAQEBAAAAAAAAAAAAAAAAAQIDBAX/xAArEQACAgEDAwMEAgMBAAAAAAAAAQIRIQMSMUFRcaHB0SJhkfAEE4Hh8TL/2gAMAwEAAhEDEQA/AP1Txh4wh4bAJ5w5QuEARQSSQT3IHQHviL/dD8O/R5r+TT/Ew7/C34ZGeyKxc+OCpkcNL8JIVl07b35r79Mfj/8A7GT/APqOT+9v7sAH6fF+HPKNE0y5bOmJTRcQrpBFbFtdXuPvHrgb90Pw/wDR5r+TT/ExNcC8ENlo409syTmKfnqS7DzXGaPkJr3Q+Er1PXDJOE5jllGz2RclQutnct9FHEfiU2raC7L3Zyb23AGf7obh/wCjzX8mn+Jj37obh/6PNfyaf4mMU4e4jB9uyrTGRmNu+lQTM3kJ1ef3oGrSPKoBvC+Tgc7RmM57JjyhVZJZUZQI446XSBSXHrMYpSW+QwAPsj+HbJzNoiy+dkar0pCrGul0HJ67fdgc/wCULw8dYs1/Jp/iYQ5/wZrzEze15JoZFReWWdPhcSWCm66pNTlQSPOwBumBWX4POioq5zIjQFXaSXopj2HXSrCMal31FnY9aAA0/dDcP/R5r+TT/Ex1H/lBZBiAIs0STQHLTc9P0mFQ4VmaUe3ZI0oBBklIYhZlLMK3LGUO3qY0+wjI+GszI4SDMZIhSX5QkkN+eN7O2+lk2Nba+22AA2L/ACgsgxCrDm2JIAAiQkk7AACTck7Y8/8AlBZBTRizQOx3jTuLH+s9N8L8j4cziPrQxuRpFjnlfITsikUqaugUADeiQccDwrnwhVCqkoYwwE1j3Qi19KMo0g8z4qtehw6FY1j/AA/ZFgzLDnCqAFiIlIUEhQSeZtbEDfuRjWf8OmURdT5bOqulWtoVA0veg2X6NRo96NYl8x+D/OOubQ8ms2+t/dS6lOtX2bvRU1YNFmPc3vxTwNmMzG6SxxaW6GNZU0qGLINwwIUs3p8XasFBY7n/AMoDIIzI8ObVlJDKYkBBGxBBksEHtjP90Pw79Hmv5NP8TEnxj8EUk+YaZ9MfNe3vm6dbuCd9HlBvSBvVg3tgJvwIyAlRIjEEqSokILAAGvJvRsmrq67YKCy5/dD8O/R5r+TT/Ex790Pw79Hmv5NP8TEOfwIS+vrXlk/hfwe1r/w/wtvo/AhL67X+bJ6jb4PQEfb8qJQWW/7ofh36PNfyaf4mPfuh+Hfo81/Jp/iYhv8A2HzeouvzZPQC60+tn7QO25WV/AFLKupJYathuZAQQWBBBS7B0j/6D+dsUBYx/wCUHkGIVYs2STQAjQkk9AAJNzjub8PuRQ6XgzitdU0Kg36UX64lYfwIzZN1zXNgAgYS7tIR5GDbgJZ6VQ3N/ZgnLeEs6ugsyO6OjhxlZ0PkI0rSRABAAAFFUVU9qKGPP3RPDv0ea/k0/wATGg/D/kdBfk5zQDRblLpBPYnXQPyxPw+Dswumlj2Klry2YJakZOvK26h+9MqnfAsHgDMKoB07O7DTl8yqgO2ojQI9NggaWry0ux0rRaApv3RHDv0ea/k0/wATHv3RPDv0ea/k0/xMJT4TzX5sQG9AZXMVerXf0XW+/fHk8I5nUGZImYEEE5XMdnL0fdbiiF+QHfsWgHbf5QvDwATFmgD092m/bb3m++Pp/wAoTh9Xys3XS+WlffzMT48F5ilDBDp0WRl8ypYqbtiI7JJOr5NZ3usbZnwrmXu1jreh7NmaALl9IHK2TfSV/KWxteC0A6j/AMoPh7fDFmzQJ2jQ7AWTtJ0A3Jx9b/KByAu4c2KoG4l2sWL953AJHrRxPw+Dsys5mCxFihjIOVzNaGlaQrtGOxEd/mLVb4F4v+D7MzwCG1QBo2tcvmd9AkUWOXuxEhtu4VB23LQH6xkfGsE2TiziCQxzGlXSA1gsCCCaFaW79sc/6ax/opv+T/rxNcM4UMtwjJwBxJy5HBYKV83viw0tTAqxK7gHbGOEsltqKWCr/wBNY/0U3/J/148PG0f6KX/k/wCvC/w1Jo1vpTZlVmY0QpF2uxu22I2+HAPGlImNqqkqrMENrqa7okC9gD0HxYdC3LsvX5H3+msf6Kb/AJP+vDPhPGUzAYqGXSaIar6X2JH8+IHFN4J6TfrL+zhPA01JPH7Yx439Jlf45v6ibBixMe/8+AuPMA+Vsge+br/ETYNTPJQ8w+/FGYoz3huWRy4zU8d35Vbyi1C7Cx0rUPmTjmbwxKzlxm51sghQ3lG1EVd0euxBHY4d+3p+cPvx729Pzh9+EGBTHwKdSlZqTyrRBo6tyba736DbsPnt9TguYAIOckJ2o6E29dgN7/sw19vT84ffj3t6fnD78MMClOBZgX+OSmwfyU2J79O3YdMcvwPNds7IN/0af3f+f5i49vT84ffj3t6fnD78AYMctlJFQKzlyOrHqcBTg+2Ze/zZv6Ewz9vT84ffhXPMGzuXog+Wb+iPAArMeXMQWb6RQ4K6mQ7F9rBHXUd+m9+mE7mJlGrKgaSKUZurtaJJB3oKg9b+V4ZZ7h2rKiYNGjKWkkd4hJrALEg/lUTW43oUMASz5ctYzOVCODoBywu/MoAPchqsfLteJey3yNXRivLpbya2CxP44epr1O96V6kjY7b76vNGfM2VBJDDSM3sFKhD30kkWOnTHIliVSxzOUOyv+9Nwr1psA3XnX6gd/l5Z4VTzZrJbi1JywG4aiTR3HlZaFfXthfR9x/UOY4Msi1Abd2iFamc7SK35RNVuSR9Z6Y+zZTLO1ZjZ4ppXSyVI1PdiqsMteuPRcPAQygwsC8TRNFFoKqZF/Ksk2pA7d9t8G5TIRyGRpEV25sgtlBNByALPYAAVivp2dasWbJlYYLF5ZQPPZGbOxuxW/RjWwqtvTGMYiRgRlTuChAznlpgwJokn4f5yK6XgzM8P5J5TZjK6yNQD5QFiPlpIB3BodfrxnzopJAsWYyfmYhV9lvfsCbG+4HzIO4xP0fcf1DHhWVyi8uUgRygE1znbSSKIssQdv78UXATcTHs0krDarBkYg79iNxgDJ8DjCVIkLtvZESqPu+XTB/ABUTAdFllAHoBIwAHyA2Aw47adWJ31M/Ff7zm/U/twNxXxFl8u5SZ9B0lxYJseboQDv5Tt1wx44qnLyhwWUoQQDRP1Hsfn2xOz8Alc27Fj0tpEJ631OW6Xv8AXviJ0XGLatCd8xloswrvxCZaczmNgQtsNZBAHQqxFC6FgnaseizEAjlK8VmIEdFmZiEJcANex3K6eo2bYjVZaDwu+/Tzbnzx77Bf+zfmgD6hWO08OyAEA0D1p4xe97/i2++/14m13K2P9a+RChhkD3xTMsqlQxOoJ+UoG1dwSb/NJNCq7yfFMsrq3+c52CnVpYNpdaqqr4d9zVXdUFAVwfC7n02Or44+o3v97db3+vfH1fDLjpQ+p4//APN8h9wwWv3/AIGx/rXyJ4ZoRHGUz+YSMVHsrXrYyyFnH8IDb9UbeYVtmXhZ0H+dMwhZI6C6gGtQobpVuRqodS/zU4ZL4ZkAIB2Y2RzEokDT09mrpt/64+v4bkNWxOkqR7xNtJBX/wCW7EAj6hgtBsf618ioZ/LQuCM/Kzxk6lIc67dm8wNA/H1uiACOi6avhnG4MyGMEgkC1dA7XuOoHWjhDxDgbRo8zb8tGN647oCyBeW76R9wxK5Txquqo0n1EfkPDZAF9oLNAX9mJco9WdGj/D1tZN6atL7r5K7iP71X/fMz/WZjCkD03PQDDB82kvD8tJGGUNKxOptTaiJSxJ721noOvQdMccEj1ZiIfwr+4Fv7MbweDm1YODUZcr5Y64N4adG1S6CpFFPiv0uwBsd++AOK+HZIw8mpXWyxNkN19DsaHz6DYdsUPCuJvLRMelSCdV7XdAV9Xf17d8cZrOOziJowEkLJbdSNDE9D6gfYfXbDMyJxS+Cek36y/s4mVut9j3+vFN4J6TfrL+zgkVDh+PdBPjHi8eXhUypG6M1Hm3oAALWQFcncAABe99sSeY8RZNPjy/D18obdHuj0Nez3vWLTjC3NlQf0j/1MmJvxF4miTMoiyqQQlafMoOrcuV2rSVP1B8Yzck8DikzPIcRyjyrG2UyZ1Lq92lkAxtKDTxICCqnobBK2N9vj52BUV5Mrw2IMFPnaq1rrAvk0Tp9MO+OaC2XZNJBeSitV+95+4xhkuLrGMjByGkM8SecaaXSgO+ogmgSaHQdLJrFwbaySwJOU0jRLleGtIosoG3A2/wBh8xv8xjSNYZd4cjlNIjjdjIAp8666AWNug7317bbg+Cs6zvmUkYGSPSGU/ErEtq09Ro2XZdtlwz8Jnyt5S3ucrsK390PUgYJN1gGqdCrJcXysxVY4OGsznSFshr9NJgsfbhgywqTG2RynN1oq0BoIcM1ljGGFBG20n8nfc0JwbxiqTey5pAZVYLzI1FWa2KjuD5bUUa6DBufH44P42D9jMYz3SXqDTQFnc5l4ZOXLl+Go+xpiRsbo/QVRo/bthrwrNcsxumWyqRzFV1wkhqb4TRiSxdbWOt9qxh4z4m0LRLHoGrr01WTSAgj4D5vtGGfEyCuWI00ZYj5Ta7nse49DgUpXXgbjSsQZri/KiWZgkUUpJQHNTD4rfdUjIXbehsCaB6XrkeIGdtMTwyNV0udmO3S/o+m4+/DbgMiDJ5cMVDMiKmqtzpBoAkXhNwjxAp4nJAVClw2mgPyCAoJG4JUFq6dOu2NnLIVFcn3M8bAjWTzKvLR3MmZloF2ZQBoViaKNbEDatutBSeJYSdJly7XX/wA5Mw9RZEZG3Xfpfa8NfC7ooLSFQi5aJiW2AAknNknYV64C8HZxc9E68/3iySl0IUvoNql7Cko3sBf1YbbCo9Q32kjUHTWw5DxgZmRo25kuhdWpRQVgG+FrGB+KcW5D1KYYjJbgDNTqD6kAR6QTRNDrufXBnFEqdgTZC5EX6/jZwzzPHIRI8DoS6orKtKTJq1bIt2a0myaAvc4dhtQp1uFjkYBomaMBkzcrGpGVAy2gB+IHqNrwLnuLqjeZlRdcqoZc3MCeUxRjsjKN+g1WbHc1jvK8XfMZeRmVl0Z2NFVgAVUTwkAgdxdf39cG5GaJUbmx67nzVeUGgJ5CSb6ADf7PqwrBJMWpx1TVT5bzVQ/zhLe/yKX9mKrw7JcNaNBV5FYay/mDkMdTAMbO+4vfAGWWOaRtMYRYrG8YGqyQNyLFEE7eo9Rg3w78En8fN/WNguwcaCuLQF4XVRbFTQ9T6YFOZf8AQS//AMf+JjTj+caLLu6UGtQCRdamC3XerusAvlJgQDnXBY0oKRWT128m+2+2M51eRxnSqjLimRacbx5lDpZQ0bRqw1FDYOvYjQPvOFQ8IkAhPbV1OHZg8eo0rqBq1+r2bu6H14PzHEMxEzw87WT7NpkZF1LzZWjbZaU0FsWOpN2NsFHKzagvtr6iCQuiKyBVkDRZAsWfmPXE4XUe9dl6/InTwlV37a1gjzSRmrKtY8+xtQb+vHU/hYvos5/3YAFSx9QSQ/x/ELq/QDBT8SzCyez82yZUUSlF1BWikkIoeQm46Bro3Q1jddZlMI4gTKF1GPTDqC+pXTdbjf5j1wWu4b12Xr8gWS8NmP8A7a+ybSSowtHDg0X6+UAn0xnk/CpjZCPbWEdaFZ4yoqu2rfbbfoDtgscRzBbkc7fnmPm6F1FRl1m6fBepquug6XvjdQ5kMQz5MqjUU0w6gPUrpsDcb/MeuDHcN67L1+TTi/NkgljWCXU8bqtmOrKkD8v1xD5fg/GkYMNZIurkjI6EdNXa7+vFbDxKeR1g5ukhsxcgRdTCJ41XY2osSb0N9IqrwQscpdoxnmLoFZlCRWoa9JI0bXpNfViHGPdnXofzXoxcVCLT7q/cTNw2SDh2WjlFSCViwu/iErdRte+OOCTaJ1Y/khz9yMcGcVzbyZSFnILCeRCQKvRzkuuxIWz2snCeLPpESXNWkgXYklipAArvuetY3gqVI5dab1Jb3y7f5bLbw9LWUjZjVKST9pvA/ibMaDl37CQHb0q/6AcEcFnCZNHbZVUsTXYEk9N8C+LwGy6sOzAj7VYf24oyJbNj3jj0dx9zEf2YofBPSb9Zf2cTT55ZmaRQQGPcUboFumx817jFL4J6TfrL+zgfQqHEvHug3xNJoEMuuJeXITUr6A2pHWgwDG97rSdgenXEWrMBpGdUACh+OtsOn/Z8XHGfpsr/ABj/ANTJiU8V52FM4qvms3GzgDTHKFQVTbITqY1WrT2cDcmsYTdS49RKG4L4SwmaGHm5f3WtrWcyO5ZHQ7GNP0hYmz06b2FfEXjnhiieTKnlJoV0zRF7KLrkMN9IIo7euKfjyUcsLJ877k9fxabfAOVyZigjzBzcyKYo/d2GUnlAUqkar2sKp69sVptOOVQZTwT/AAKGLJ6jHJld1IOrNNXr+gHffD4T+xMFWXLNqihHvJTGfIuiwAj2rVYNjv1xtwTLu6Cb2vMOBYKPoq6I30qLBsMCD+b2JGMfDWUMsckYZk1QZYalNEXCBYPY4Gko/SXq6k9SV6jtgAzcIzHtAXIiW7J9qeiarVXJrV88GGQSK+a52WBSWLYTEp5Qy00mgEM3MJA0HovW9sOFMXz0uVXN5wvl1UtqMZVgNJH5N76t/wCftgriAvN1Z3kgF9/o8xieHldDO7EvFljzMvNkly10BQzbVQrauR6i/rJw24TmQ5ggEuW0pJrXTOXc6bYKoMaX9d3QPXHEHCNbDL/5wzlgMVuRQTp2PmADkrfQ+m+DpOEPAYteYmmuaEDmEHTRPTSBub3JsmhiYtXdFy3LDFEuYULFEZcqwy5oEZpk1afL5gImrpuAxrcXjqfPxPmVzR9j5qgAEZpu1/7DrvV/Vg1csDkMtIcxNBy0WuUd2JUUKNhumwO3W9sYeGeJg5rlHMZqR9JbTIUKC9+qAG6FgEV19cdFIpaUpLdWEZcQySJAsbTZdlmy8akmYp8DtIHQhH1KS/cAeUdboL/DkEeTk5qS5YuVZWvNNTAlSL9wT5dIrfu3rg7LTqmXdneSNRloLaK9Y99NVV6nb0onpgSXjBVDJ7VnmWMoCNUWwe9Ory3v079VwXmiduLHTT88TzmXLKUGX2ExZRy5jKNbFFKhz5R5T0J36YA4fxVo81LmHnykhkVUVTORoVWZqBEG/wAVX12F3WGfEm1TE7jUuRO/UXmif5sTuY8awy5hiZ83llVGA0MpDaTdaGUkM3y+o11w+tGc9SEP/Tqw3goAAg52VPMzKzFhOSxbmJIQFMaglilDzD4u9UTp86kLSRF8q+mWRxqnKsC7mSiojYAqWrr27XWOMnx2PM5QaJJZDHNlQzSgBiWmjbfTtt0sADba8d8WlCZKRjJMn4zMF5JIcn2iTbyhjpq2alNKrGjVYcrvPJUarHBrF4oCqEDZSgKH403+Dh54bHuNWpH1vI9xtqUanJoNQuuhNDcHYYmvCWe1FG9pzM4kLqGajFrGs+VtKsbWNjQBC3RqwMUnhv6OX/eJ/wCtbCGznxYayrk9AYyT6ASKST6AAEk9gMKuJyZSaWGU5uEGEk0JU38yP3O3mjXcdtQ72HnH840WXd0oNagEiwNTBbra6u6wrnR0dEbO6XkvQpjitqq6GntY+8YynySLuJcQjeaSRZEaNPYtTqwKrWYkJtgaFAgm+gIwwfPZMzpP7RBrRHj+lj3DFW3N3sV2F1ucZT5+eIyQ80MT7NpcxqCvNlaNtlpTQWxY6k3Y2xqyMJRCc8BKy6gnLi1Eb71putj9x9DiXWMjFk2fjOZ5wkQxLPEDIGGgHkTCi16Ruyjr1ZfUYMTMZYZtsyc5AwKaFTWnkvTqIYN1bSLJF0qiwFrHn4jOrnL80EmVFEhjWwrRSSEaR5CbjoGujdDWNnDCUQnPASsLWMpDrI3NhasjY712PphY79AF65+MT87mJyjmmAk1DRfsaL8V6fiBHXqCO2ChmMt7X7Sc5EajMapzI6AYoTuDZ3QHfuTuRQXoZ+ct7PzRfPMfM5a3pECzfD8F6mq66Dpe+NlicyGIZ4GQDUU0RagPUrVgfOsN136ALMjn41nWVpEWN2zgVywCtckFUxNG9LdD+S3ocE5EZKHMT5hM0mqcKHVswpW1LGwC23xVXQAACsaQcQnkdYOaFIM9yCNbYRNGq+U2o2k3ofkiqvGuXVpGdUzwdozTqqREqd9iAu3Qj7D6HCaXcQrzTA5KJgbDZmZgR0ILTkEHuCCCD3BGFhGHXFs28mUhZyCwnkQkCr0c5LrsSFsj1OEuN4lS4Xj3ZVX/AO7CPVCv3tWOOOSfiUPz0fsE4yVr4cTfQhfltKK/mrGPFHvJZbfuB9yOP6cUQJMUvgnpN+sv7OJnFN4J6TfrL+zhSLhw/Hug3xDmFjfLO7BUWRrYmgLicCydhZ2370O+JLi0ULTakzGWZTI0tvOoKsVI6dwGNivl3UHFhx5mLQRq7RiR2DFKDUI3agSDW4HT0xLTJxASFdMmm2CH2tbeunl0gixuR2xzau1umVCbhlDCWeFvZYcvKs3K1DysGbSMvKgLaem5UXsLIGF/Fc/l5chBHzo9arGCnMAPwAMGF3seoo9KIO4wzheeH2dnkl1yF1eN2DqKhkk2IHUMg3B3F4WZrNZiNYZGkmaOSONnkOYjjp33IAZQK719g7DFwSlFk7nFphHAOJwxRO0uahLOPhDjYAmrs2Sb9B9XStfD+fjyxIndYiYctQkIUmotJrVXQgg+hxzw0ySl/e5gIpYLKuZjdWo7bKpo0Qabvtjbh2YkzPmeaRAsUDVGQot49bE7E9fnQAHzumlCNClJydsU5WbLx8V9rSaFUkhkWX3q3rLhlJGr80KNumnBuaziNMZ1ZTCssGqQG0HklBtumxdAfTULx94XDmpCvMGZRTduuZjYd6oBST0A+s/LG82YlSQ5cTS6WkiGolS4DLIzANp6ExjqCRbURtUbk3nsKqOONtkJwzrmIY8wV0rMsg1L89mG9bX1rHsvxFXEEYnWeQTIdnV20ruSdPYAE3Q+eMpos2sjqFzLoCNLDMxi1I6lWWxuD/5vBmV50fJkd50ZpVRo5JEkGkkjcqtX0Ox2+8FWm1kq8UIM/NqyuXWPMZdJIk0tFM4Uhqo7WCGBGneq39cFeDly2WDSS5mAzOdzzU7mydmI322BNAD1OCqzLwRTI88jSKGdVlRALo0oIAAomuvQDe7GnC8vmnfTMMzEN/N7SjjrsKC3uO/yPyx0G/8AbPZs6C5M1yoCDoVpcrEFWVggccyXWLYqPgcGrBGoeuJXJRSxs4Hs1NyyjNmofdMoChuj6iouvtI81HFieJ5qURaWkeoUZtDpGSzNItkldydA2ArrQ3FegkzbkhYs2a6/jcWx9N16j+71wqzZg7qjabOq5aTmLII0yXMkQ2oK5gs5JGwoeY9KG5oYifEvBEkzMjwPlljY+X3yD0vbVtZBP24ukzc6B0MkqlhljTsrOnMzBiam01uldQaP24D4hPmYXZSMwVvyN7XEupboEq4BG9X6Xi4y2y3IiWmpx2snvCmQ5RYGSFmd8uFWORWJ05hGJpSTsoJJ7AHFJnpI3CwtmEgKZrMO9yBHALS6RpNMVcOCaK+U7HfBGWfMLGszvMh5sKhWmSRXV5I0Y+Vao6mA6HYHGGZmzrysyCWSPXKPJOkdaJXjChSvYKpJJ3s/VglJydscIKC2rgWeG9MNa83lgEzc0gjWRVjEcgk8y3bE3JQBIAAPXqbfwu4MTsN1aaZlPYgyNRHqD1B74mgM7+izX/7uPbfe/L6ene8VHh2ZmiYOxcpLKgZqshXZRdAAmgBdYkbVGfiw1lXJ2AMZJ7ACRSSfQAAknsBhRxOTJzTQTHNwqYTYAkis7g1rPnUWKIUgMLBGKDjmdaKHUmnUXjQagSAZJFjsgEE1qurF1VjrgDkZnb3uW3/7s3+PjKdXyITcR4hE8skiyI0aHJanVgVWsxITbA0KBBN9ARjVzkznBnBnIw2gIUEyaWoOBe/bWTXqFPbcqTi86M0B5JctCFcRsqgSFwbj1kkjlno4vUPTcjl5i9POyuqrr2Zrr1rn3WJxjIxLNn4zmecJEMSzxAyBhoB5Ewotekbso69WX1GGj8SypzCznNwHRGyKvNShqYFm+LqQqr9V+pxz/nae+R7nXzhHr5baNJgM98vXd7afjre/lgnlZm65uVurr2Zrrpdc+6+eCkuohOvEIufzuYnKOaYCTUNH7zRfivT8QI69QR2xpAMouefOe2wkumnRzEoWIwTer0jHa9zZIChSouMzuwy45IcPIrOY2KEIqMKj1ggnmAfGR5T67bo05YoJ8oWX4lGXJI+sc+x9uG67jFOQ4hGuYWVpEWN2zgWQsAjXJBVMTpN6W6H8lvQ424WMlBPPMubhLTkWObGAoDO9AAjq0jEnvfrZJcXFZ5DHEOSre/1MY2ZTyZRENKa1K3erdjVVv1xsizklRNlCR1Ay5JH1jn2MJ13EJsywOSiYGw2ZmYEdCC85BB7gggg9wRhZh7xjOtNk8u7ABjKQdPS1WRTV7gGrrevU4QswAs7AY2iVPhePdjfmfiOm+swH3AP/AGXjjNzaspAPzZHB+4/2MMY59RHHHGSC1mR6OylgFC/XQ/8AN47yyiTLsoI1RtzBv8QI0sB9Wx+ZoYogX4pvBPSb9Zf2cTIN7jcHFN4J6TfrL+zhSLhw/Huhhxr6bK305j/1MmE/EctIZMryXzCIHOkE1ahNRGllJNhdA5rCtTUL0kNfEv8AqQA/MMh5ZRlUg6H1ElwVrRqFUdyPrErnPEISXlyZiRZYz8JlisFhX6Gtwf58ZtpSEOuJhPcFLNyy6ib1FhlpgdV73sB9VVtWEPGeJSCCCJNAAyyP7wAqWCrVgq1gD6h1vphzlpDzIXzHOdW1GMs6FQTE7WVREbePWBd9egNEKMpxlTECk0ixx6Vpp4bTbyq1xkg0Ksk2QdycSlui6fUqMlF21ZW8MkjfLB0VULKCyqKpiovb7qPcV2rENxLPvFkJilDVFlEYn81ogDhk/ECX085y7AUBmMvqYMARpPLGqwRVHf7Ntc5DDIp5KSCJYYWe2jCaQhZLEqubVOp27da21tRpyMpK00sAXhniGagyiTysoQgJEjkKpBQsjXsN/SxZNbUKZSZjXmUfbzSZc7GxvHORR7/XgGLPq+iESkkHSsRmy4IKnTQRorBF0BQPpg7SoVkZZvaOZFpPMS70to0sAIwoUSWCvrsbGMpfVJ08ZwV0yA8czeSy0qTQ5kB9YLpHON1UM1EX0ZqHmuhdDDHh/iUZ2KJwUJXMxg6DYo7g9SR1I39D9QCzmZ5TaZZGRq1U8uXFgkjYmGibB2G+DeHr5oHkErRs6lDrjK6iDoYqiIxH9pFjbZ/TimO2+RF4sfNrwrKNk+aCugvyr1VopdhuRqPSiOl9MBeB5s8mdyq5hpSJMuSVd2NLchUsp21DSOtmmF10xSRO6xB4jOkG3LHNi2VjSgAxs29gAEk7gY+5DOSzXypZZNJAOmeAgE9NxFXbHUtSo7aJlp3LdbF4C+zM7voVMvAxNMaHNnXohDHr2wHluPPJIU4dIjj6RuYGiW7sqNTE0bs+nY7mnbvHy0MCzIFyytJ50AEYL0H1q4ZgRISVHc7mxjBOKe8CCduYTpAGYy+q/wA0+6sH5Gt/njE1VVnkMzDsZLddLFclY1aq/Gz+VQv6yAfXfCDxHxRo5o4zlWePmLKXAALFZST5gbNXVH7MUBAAmEyztMRl9J5iE7zERaSoVRUu51Kdq+IbYHzmcfLlRJLJGSGK3NCNh1o8mu/TveGTnod5Z7ywbbzSZUkiqb8ZrVsALIA3odsHHOtDk8xIiBysmY2Isb5hwSR3ABLEegOBIcuVETSCUwa4a0yRFfjXlmkRSVDlTQPT16H7nJygmljM0cKvIWPNjABDkSEBkdgNeo7n7AMAwfwZ4gkZvZqiaIKzLIhVQDqJ5YVC6HY6gAylV6g9TTeG/o5f94n/AK1sTPD+JvNtDNI+2qlnhsC6sjlWNz3rFP4bK8jyhgQ8gfWQW1621kldjbWRVCq2HQBL4OfFBqBSf0+W/wDER4C4jwrmzxTCYKYa0LQI3PvNV7+ZKQURW53usMPEshGXIFed4ozahhUkiRk6W2JAY1YIurB6YnH8LZdXEZlUOwsL7Plromv0HS9sZT5Ea5+Qe2E2KDZQdf4WY/vH3jBUnBrzgzPMXSCDp77RvHXp+Vd/Kq3vADZcxczJqU0O0BJ5MQI5hkDeVUEZ+iFFkNWetCvN4XywkERmQSHonJyt9CenJ9ATXoD6YgZsZB7XdivalHX/ALi+D4uHhcw0uqIhm12UuQHliPSGvZdrv6xXfCr2agcnacs5gLfJiuvZzP8ADo5V61rVo6fPfHf+iUF6eat6tNcjLXq066+h66PNXpvgdegHzIyD20mxRlzAv58rL7fXsfuPphjluF6ZzKZEKhpHUBaa5KBBbUbAroALNHtuqSEyackdHLSWXzcmK6VI2HlKGIG5TZCDp2s42XwdCSyh1LJWoez5baxYv3PcYHXfoI04VIPaFNij7dW//ekwbwfh/JeQl0Id5HFE2NcjPVdNtVdd6wrXKmcQ5ZigVPaKIhiJPKmWJfK6Mi+Um9Kiz0obY0HgyHUV5i6gASORlrANgH6HuVb7jglQzDMn8Qy59Zn/APzYVkYc8RnL5HLFqsSFdhQ8qyJ0Gw2HQbemExON4jnwvHux74NjXmvsLCDT99NQ/wCH78D+LI19oI0iiilthRJLA2O+wXr8sNOCeHJI3WRnAr8kC+o6E9P5u2MuN+HGuSZW1XbFa32HbrdAVW2KIJsDFN4J6TfrL+ziZxTeCek36y/s4Ui4cPx7oYca+myv8Y/9TJhRK0jzR1DEyySzRs+gEoIy6gkHdgQtE2K1Ab3WGviMleTKACInJYF1XZkZNi5C3bDYkbX9Rn/86gNqUuvmdgBPlSAXOpq1Enc+pOMXFbraEG5ucyRZJyAC9sQOgvKTHb5YP4Pw+D2WFnSMXFFqJUb2q1ZPXf174WZNueYIo1CLADuZY3Ncl4RtGzG7cEk0Nj6jHOU40saRpJCrNEip++ISLUAEgM4rcXdA/VitJUv8gxZ4W43JmMxMkuWgjRVZodK+8QK4AEl7BiGB2qiCPqbeE60uSLAgyxod/cjbHC8biBdo8vGryfEwngGo/MiQnr8vnvj0atkjpdUk1RQge8RaaNNB2kZSRYBBH81YclayJ1eADw9xyGbNiNBl3ayCkejVHW6nYahprSST1OGGfH44P42D9jMYV8MaKGV5eWGMgN3Pl9iTZK1J5broPQegwzkV5NWbAQKskZ081CSEV1bzAmMH3mwLdt6vGMYOvyaajTf0nHi/iXs80THLxTJpYsx3cGjp6io01Vch1bathW5a8RjnhyskVBWlh8oIOk/mmuhHpsR3A6YVpnIxmBPpYsAwo5mCjq2N1Jf/AKLVUMFcLYOYIIkCiN0a2miY6IwaFRsWahSix03J9aUeMdSXXQ3yuejh4fC8pQRiNNYZS1jyigo76iBdGvTGHg/xBHNI8YEYYAPUSeUj1LAAbdADZ8wwv4smvKDJSADQFUkTQ0ShG9M6uOnQ1Vm7wF4XyMeTkMlcwla3ng9Qb+loVW217mydq6Mfe/QTcrxVeo98NMACWFgZWMkeoD5ixj894T+FkyOAcpCrSOZI2bSwF7qpZQpDBgDe7MSNhdn9Dy6NlBGZFRw8CIQJUXdWkYj3hUMpEgFj0O24xDcK8FRZfNQZlHOqAgheZl6I9Ppdttvl164RSZ+gcWFZhvqyX/izjPO51kOZmnjiaBFHI5gHxAea2oimNEUT0rY48xefm5hVQBRl/KZUN8qYzNbISq2uws9etDfE++Sj5xmQvG5JNrmMv3/+5uPkdj3xSSfLoiUmuFYy4VxiXMZUtIukCfLBaQqPp47C7UVBFDv1vtjbivGDlspJKFVhz51IbpbZlwLqyR1sAHa+9XrHnecEgRFW5Im+miKgRyLIdKo7N8K7KBV+gvGHGQOXLlZUVlMxkPvohqUzGYKVd1YXYU7etXiM0aWrB/BPiBppmRokVSvlkSLTdb0WUsh+ICgx3G4BJxWeG/o5f94n/rWxMrnIRsIFA1E1zsuQQatSOZuCQGs72AcVHhyIiEs1e8kkkADBqDuWA1DYmiLqxfc9cCvqKVdDPxUwGX1HYLLAzHsFWeNmJ9AACSewBwt/ztkjNzjmodQQIBz1AFFjezb/ABd76YceIMy6Q2jaWaSJNQAJAeVEJAYEWAxqwRdbHC2W1cI2enDtppahs6tVUOT/AAGPyCkmgLxnPkgV5riEbTtOsiNErZUNIGBQENNdsPKK1re+2oX1wQ/EMoZuYM9GoLrIyCZAGZVCbnV8JVVtSD02qzjSfOzpI0Anc20FSFY9ahzIGApAn+rFWpq2+VHLlJCxT23MagAxFQbBiwB+h7lW+44jACU8Rj53P5icn2oe91DR+82X4/h+IhevU112xsM1kefz/a4dfMMn0yV9DyarVVUNV1d/LGxzk/M5HPf98BOZpj16fZjNXwaPiHXRdbfPBAe20DiEurWYq9xesLrK1yfiCeavTDdegxRlc/GuYE7OghaWcLKWAQnlwAU58pso46/kn0w0i47k1eRxmoLk02OclDSNIrfGEPEJ2lGX57ipJQZAseshUiYA2hTrIdwoPlX52Rl5uYxRM/OzKzqRph2MZUOD7ntqX67BF4TSEL8jxGKOWOV5ESN/bNLswCteZRhTHY2oseo3G2DMrxnKrLJIc7C5cKoBljGlVLsBsd6LsLPYL3BJ+ZbNzyPHEZ3WvadTqsepuVMsa3qQqPKd9Kiz6dMbwEu5jXPTlhe2mH8k6Wo8mm0tsaJo7GjhtIYrzP7wyx7GVmHzBEpB+ogg/bgHIrcsY9ZE/aF/zYZ8UzTSZLLs51NzSCaAvSsq3Q2s1Zqh9WF/C1BmjB3Bdf6cbRHLhePdlpwvPGQzX+RKyD6gF/tvHXEczpaFdtMkmhr9DG52+eoDAHhIlonc/lyMw+QIH9t494qcqkTgXolBP/C3/p9uGSSDx6SVu62v1rbFJ4J6TfrL+zhDn4tMsi+jvX1aiR/NWH3gnpN+sv7OB9CocS8e6D+OxhpcqCARzH2Iv/UyYlOKZNPaCRmZwHYhY0CabVTqWNSQ8ldSIw1EV12xV8clCy5UsQBzX3JofQyeuEp5X4uHRGOWYmxR1gBtJU0bJcI5BKUwBs6cYSjFzz2DoaZrLKi5TS2sgsOZQDN+LTbmu5Isj1+rC2HgkkUME0PNkBEJaFVjK1pBNawCBQqgw6/aDpQAuWTUhbmTMVQjbVDO1AAnYagO4wfwniIOWy6rLEq8qLUzMCSNItVAIo1+UTt6HD0cRflikKeB8JLIHaWQjzXFKImtdxuUF79vNt03G2AcnkQ45jTvEFhyoJVVbblXvqVqG5s1t8t7K4FwpYJZpWlQKAVUGRTqHrYOyhQu1DezjPIrcTJahmhytBmA25NX5u12Oh77GqwajbhdZLUY76vAyl8Ksi22ccAd2WEDfbfyDvvgFeH8qZYmYye9gJLBfN5JyLCgAkUu9X5R6YO8QRNLFoE0DgMhQDZhWoEsWchtiu9Ajc77ADSOq5hacMqSZZS9irEcw3PQE2Nv4Q9RiKptLsTSqzTi0Ec0gjjmaA2ULJGCpYkbWfKGDDTddSVuyRhnxPJBDAdKgiePcKAe4PTpYJH2nEvHkm1JGGUFZFYsx8o5YBBDWBTMoO1t5jtYNUE+cduSJXhZ/aI9Iia7AJJ2PyF/Vd4nTV5fcvUjGLSi7wTmbzscWWyxMjQFYg1rGrayxRfhfZiLLdz8R7b0vB+BPrWU5pJ4WUFV5MYBvo2tRuO4r1PyqD4pFM6RCOJJk5EY+lCaXSz1UawwJYdfX0rC3w1wfORTRsykKJYnZeaNB0sTZG3wdR13v5Y6Ld54B8Y5P0LwrllYqCqmstCBYBocyfYeg2G3yGMOG5/L84+/LjVJqjdEAQbtrLnfQB5RRo2PnjXw1mFWvOqlsrEUJIF+eeiPUbg7eo9cTkHBSc8krQoISwDDmpstLuRqo2QdX6zdzvGpOUWlFXZenFSvc6pfkp+K5dOc4CrpZclYrY/jR6j6vXCo8WjzecEELSQlQ6hlRSrFdzqVxsdiAx6EV3w34xmkM7sGUqoyVkEUPxs9T0GEXHOFQQ5hpIAdTrbMXMiku41Lp1dCA1gg/Gp2Asau+hmnyMMnxaLM5YFQBLFPl0kBChgwnjBPl2336d7HbBM3ChJA780waMxmHZ1UEsBNIKYEHUOm3XYDHzO8Hy0SxyIY+eWy0TGOgHqeIklR+VY69a2N0K9mlV8vIok0suZlYqGAJqeTarvYHWB6hflhNtKxadt1JnPAcssz6lzLSBPijaGNdXlIu1HSyDQ2BAsb4f8AhlQIpABQE89AdB71sSPhPL6ZVbXy1QNdup1Aoqqpo9dgT13QdARiu8MODFIQQQZ56I3B962Fpyco2y9VJOke8Umsvq7LLAzH0VZo2Yn5BQST2AOEuYzeRedcx7SglRVVWEi7KCxK/NX1EMPkpFFQQ+8STsmWcoxViUXUOo1Oqki+9E0cJs8kUUixtNm7bTuJnoanCLfmvdiBsD6nEz5MQTM59HmadWDQq2VDSDdRTTXbDbbWt+moXWDf895XnGYZtBaqjLqSiFLkdRqBtz0PpjLNs8TyQrNLpb2Xdn1MvMmeN9LGyLVQPl1FHfG0sESycsz5q7UEiWQqC+yhmHlBbagT3X84XOMDAjnk5vtGocn2oe8/I/ejJerpWshb6Xt1xyhyIzHtHtaatZk06106iGBPruCBfoq/PG0skiy+zCaXQ0sYsvbgGGSQgOfMAWjXve5AIvBHIh5vJ9ozWvVp+ll06tHM06vhvR5qvpgdCF+XziLP7QzAQtLOBIdkNxwgebpuUcA9DpOCMvm8gk3PXMJrqQH3go8yTmGx3IawD2BI32rtWkMns/Ol0DMMt6/Pp9mWXTr+KtbE9b6C62xvDlonleJZ80XT4veyUDQNaul0wPz3q6NDoALJZ9I5I5nYJG/tml22U6swrLRO3mUFh6gWLGN8nxHJxyBxm0IXXoUumlNbamqgCdxtqJobY4yzySSrA00uhWzO4enPLeJUDOPMQBIw677XdYKjyUbStEJs3rUBjckoFGwDqPlN0eh7H0wOgF2bH4hltiLlZhYrZhKQaO+4IOFsGfELrIVZgpOyjfoa/nrf+nDTiMzNk4dTFiuYlTUepCGZBZ7nSos9+uFGNolT4Xj3ZUeHsxImTLhQwAkNE0QVJ2OxBG3UdPQ4745NI+U1EIqnQTRLXbDpsKG939ld8ccN/wDh0g/gzfzlv78ez0urhy16Rj/hdR/Zhkkw2aMh1FWU0o8xBulAJ29SCcUvgnpN+sv7OJnFN4J6TfrL+zgZUOH490HeI7bkxAqBK5DEorbKjPsHBXqo3IO1/WIzij8qXQkazLQPMAyoF9xRju8V3ijrD9cv9RJj8n8H+HMnNkU0ZhTJPJozYlVAQB71l89sqrHG+lkKkswckaKXJpuWGLofo+WUZeSNo3jkEhdG0xxjpE8opolU9UAo9j06YWR5WRni1RMyyxrI0qQQFQzCypUpqq+9nqL7nE7+DyGJI3TLytNCuclEcjCiy+yzf+l7XV0LoVedlkGXyoXUByEI0k/HpFXR7bVe27YUZOMXeSlHdKuDPI8PaQm4pYaBIaXK5cCxW3lBN7/zNuMd5nNyZkCQqCVSDyrEjH3q62Nyq2wvYbdNz3AvgqPMiSdp78y2+9hpNQ3Wtq+LptRWrrb0fEeRkczIGKsuWyxUg1uIQevz6ep6DcjFttrBNU6szZT2y2YJ9Blct2+z7cMZ8xJEj5dQramjocpAfOjuV0gcssTHQJU1q70MfOHcazU8maXLKrMgjZDmW2GqNSNk3FnVdbbet3vmdXtiaq1czL6tPS+XPdXvV4lprqISkMN2ys67Dc5fK1fpZA/v67Ctz+FSyRzxkQyRgsFYyQQoCGOmlMYDX+VvWw6G9k0WbJllYsSS+o2BQLDzkdggGhbP5hBIAF1GV1+zZXWCPfrpvro1ty773o07Hf1xlGbcq8G09LZFO+QDPZVyiT6DKZfMwjghJWxq21oS3WvM329sfOF8O5zlTFLEF/KlyuXUE7bClN9evTY74ZZfi4y3C0losywgqALJIW+noOp+QwF+DbxY2cy55igMrGipJU72aZtyRe/1/LGz1Iqaj+/rz+CTZHfNhFYqNEKvtEjamZpFP0gYKPdjYDudzQwqyURkkEXJcNYDnkZYqnzJC6tv1eu3zwy8OThBrJoLloiT9UmYOIbhPioJNEynzNIGkcKR8be8JoHUGBveunTZa6IabnfwYauqtPaq5+5fEvBzYFKEMMvvykFc2YwtaqAreXcWOvWxthXncnJHIyLl5JAACrpBl6YkWQbQVW4vffDXih9+31ZL/wAWcSvHeP8AsOeknVHdpAVqZWRVBKg0KJkW1JBAHUizRGMZS25OqGm5tpc5f4y/QospAY1TMKNDCSNSkkEKtTyLGbMYsbMSKb0v0wHm55ZZ5WbLSOod1V44YHBCMyAe9Gq6XqSd9gAKwL4Z0vl5ZkUxq+ZyyiK9QSpoidLUCQdQoEbV364oY+PLlo91LF8xmBsegE72fmdxtt9YwblV9AnpyhNwksroIxFJqIOUn01YYZfLEn5FdIrv3Pb1xYeFM00mWGtdJVnStIUgKxUWF8oNAA1td1WJqHxdy5Sy6jlydCxMNwxN61cn4aBAirYnZq2FP4b+jl/3if8ArWwKSfBnKLXKPvieMtln0qWIKNSgk0rqxoDcmgdhue2AG4llzIJTHKXC6Qxy0xoXe3u9tz1GD/EzkQUGZdUkCEqSp0vMiMARRFqSLBB32wqmykCsUJzFgxA1mJq96xRf9Z6jf0HriJ8kA+dlMkkkqRylF9jsmJwfJO7tSsoZtKkE0D1xrmpMvJIJD7UCGRyFhnCsyG1LLy6NUPuXuqkY5hCszQLJKI2bLWOc5PmaYNTli6g6FsAjofU2T7Jl+byrzOvVpr2ibpo5mr6T4Nit/nCqxOMDBZmLT+0COXlLNHZ5Ml0IZUJCFdZAZ1Fha3Poa315Xn+0BJxLqvV7NNdaBGVvlXoIUGvzgDjExnm8jmS8v2kCuc+qvZWk069WutYDVq/m2x55sqJeVea13pr2ibrzBEB9L3J1j+CCe1YMAfVlIl9o5cvLOZY3yXuvZUjvRp11rUren+kYJXM5cTc+swXogXBOQLq693YB0ja6uyACScBwKWnGXMkvKWWahzXDbJCwBcNrIBkY0WPUego2LJ5dpXhDZjmILYc+fYbUSddU1+U99L18LUOgBMo5SZZ2jlEbNmqPJkJ87wlbQKXUMEYgkDp8xbFOKwiRpAJ9Tqqn8XmqlLEf6v8Ahn+bAGTiMkkcLySlF9rqpnBOjMKi6mVgzaVJAsnG+RykErOq+0gxmn1ZiYaWs+U+961TbWNLIb8wsdABZ5CMnFasurMzMAwKmmadlsGiLUg0QDvvhThvnpWbI5csxYiVltjZIUSqLJ3JoDc7nvhRjaI58Lx7sfZHM1w+b5MV/wCLSP6Wx3I3/u1fm3/5CcCZdx7DKP8Aap//AFP9mPk815GMekxH/Kzf24ogVYpvBPSb9Zf2cTOKbwT0m/WX9nCkXDh+PdBfigCoqMnM1nQEVWJJRwwIcha0ajuRuB9RiZOFQRF1aPllxTqY8suodaYc4WOho4vOM/TZX+Mf+pkxOeKHygzKiSBJLKrKxRmuxYUFdtSIOYQ35IWvisYStypID5wThscTxqySRRkuyDlRIjNynBsxMx+jLkdBt16DCuLxIjxiJHzToE0LWXj1aCNPUMGFrW9A/Vis46oDZbT01vVdK9mmxDeGeDM2V9oEmjQij4bJNKQPtNDGf9k4pUlefQ5tec4yioK7Gs/jEgU0mZUH/u0Q+W1t/YcE51IQVSFpGRo4RWiNgfIRHvKyHWU6gX26Xul4/wAMZIY5WkDhgQPLVdyPsNjFB4f4TFmEKzRiRRFlSAR35Pb54qOpKVprsTo6k5SlGaqqB8m7ox5fODC1NR5ckWdZBHN6k+Y/XffBJZSrO7T+08yLSOXHqum0aVBMZUqZLJbsdxQwLxDhmSEihcrGdALMCN6HQFQbBOzAMPUVscbyxCOdFVQgVsuAo6LUU+32dMNTy0dkoOKTZg07KdB1gjz6TDlbHQaqMl9gNXyGGME8jSxDMHMBeYCuqOIKXo6QSjMwF/Ib1Z33/MfEn4QSQJpcll5G+G2DWFskb6txZ6fP5Ys/BvjJ+JZeOZ0VCuajSluvXv8AXhRk3TrBeto6mlLbqKnV/kMjBeMJHzpIBapcMDAr0rzOCRQHxAHpYx3CJUa1WZWJ7Q5cEmv4zc1/NgdeCQPlcvphUzNGH1CBJDQA1WHKirYd73+vGnhvguXlllV4YGEenblRggtdjyFgdtIJFi9rJDAdFK7J+x3O0SRx8l5iDl0D+SP4Cz6S/MKBWLGQUp+wUMJT4aiVwCkwfqAUy97bk1zbw98OcPjlQROitGctANJG1CWetvlQ+7AK5fJNmIoPYYgJWkB1HcaHMXQbbgX16UMWpyjwyHCMqtDIFSsxmacSgZfSDHGDtKTFpCFkNy7HUelXQ3wBn8qcw3vVlkZaWjFl7H5QFc30N16YbcVFTt9WS/8AFnGHiLIwDXM2WjlLaVDg6m2B1FhqUUgHTUPrHXEOupaxZhkcrywkbieOHmxE+6hC6g6aLKOzAFwgND7uoW8Y8TZZJ5Idcr6JXpfZo3AdmJYKWIJ85Pb79sOo4wuUi05cQoz5d6HSzPF+TvRI36n6zibyPhSPM5rNyPNyimalC9NyGLbA9SAL+zGc20koo6/40NLUlJ60mkldrm7S+5nP4iywrWsottYvJRC2HcW3bH6F4PzUcuVWSJmcO0jFnUK2su2u1GwprAA7AbnqYTjPhmOTLvP7Q7MmohZFVWYhb7bny7/Lfpvin/BX/wDDY/4yb+tfE6c23TRp/J0NGOitTTk27p34vsh14kiZoPKpYrJC9L1ISVHah3OlTt36YVy5qFpBI2XzBcad+TNR0klbUDS2kkkEg0TtWGXicnkUCRqlgQ0SDpaZFYWKItSRt64WZvIZeN4kMUjGVtIKyGgepsGQNQG5IBAH2DFT5PMB5ld5WzAil0K2X2KEOdDSliENMQBIvbferrBv+cYubzfZ8xzNGjV7PJem9VfDXXfC/M5cJM0ClxEzZYleY/5TTBt7sA6FsAgGvmbIzGWyyZiOAxS3KDpYO2nygsb95r2A3bTpBZASCwGJwMzKvzPaOVLo9oDVoOvT7K0WrR8dazXS+9VvjYzQGTm+zT69Yk1ezy3qCGMHpWyEj079d8DHLjm8i35XtQGnmN09kaSrvVp1gNpurw3/ANHYPzG/lH/6sDoBTBHIkwzJil5bSTbBCXAZIlUlB5gCY27XutgXgmHMQrK0qw5rmPepuTL5gaoHy0QtUo/Jtq+JrBy8OrMezkuYllnpeY3aOEgXeogF3IBNC/kKKggyrzNCEk1rzLt3r3fLvfX/ALVK9fN6YHQjnK64njmaKXS3tWyoWYcydZE1KtsLUE9Nuho7YOj4siliIcwC7am/F5NzQW/h/NUD7MKoQhZEld+UntdAyPXlzCIlkGzpU6Rd0DgyKDItWlwbIG0kh3NUD5trsVfXClX3GCcQgZMjlw6lW5rHSeo1CVgDXejuMKKxV8OmiGRU5kho1JUmQaxs5VbJvpsNR+04zbM8MHX2UdDZVAKIsEEiiCO4xusFYaViKOM8iT9ePb/ivvZ6jt/bjtv3qo788mv/ALdX9Xz/AL8PHk4aDTDKqfmqD7RY3HzG2ODm+Fjvk+4uk7Czv8h/Zh2xVHu/x/smaxTeCuk36y/s4+y5jhimm9lU2RRVAb37EfI169sO+GxxCMGAII28w0ABTffbY2O+FljW1J0B8cRg0Eio0gjkYsEq6MbrdEi9yOnrhRBJMukiOe1LMfc/Ez9S3vd+uwFAdBsKxS5zIrKoDXsbFMQQaI6jfoThfH4WiDK2qY6OmqeQg+hPm3rp9pwnHN2SK4MpI/IjEUiiJpDqdQqhTFIiqPMxNF1AG+w+WEHBIM3BlDl2yUxsAWGXZgAAQQ+9EX13xaL4Vy4KEK1pp0+8bbTVd9+g648PC8NEXMQRR/GJa7HpqodOwG23TbEf1L9+5nKO5qV00RfF4M1NDHEuSmUR97Q2T1O79zZ64ZjgbqojlhlYaMvTRBWpo49DDzHY33rodt+lCfC0N372/XnyfVt5tugx1L4aibq03bpPILoVvTfIX698C0lkIQ2ScryxBleGRo+r2XMGq2KArQJ/J10T03I6j7MaZnJyySNOIZAokiOk6dZCrIrELqqgZB1IJpqHS3b+G4ixa5rND6eTt021V6/ecefw1ERRM1fx8v1/nYa00jWU3LLPyjiX4KXmUIXzIUG/3utmulnm/wBFYpfBPg9slEmXRZmvMLKzyIqAADfoxPatr3PpZFifDEJFEzEG7Bnk3v8A+r6/vPrjx8Mw7fS7WfppLs7ncNZwLTS4K1NWeq903bJbPcIkfLwxmCYSwLp+FWRugO4bodIo+npZxl4f4JJBIsrxzgrY0pGNweoZi2/1Adhiv/0bh/2nStpXWwOl6WF/bjj/AEWio+ac/MzyGtw23moUQPssdzehFinhWVly+gvDI1wRr5NLaWV5WIbzdacbixsd/XKTh6nMx5gZfMqY9VLoFEs2s7l7+Ik/bigHh6LVrHMBvVtK4BN3uoaj9oxy3huHy1zBpUKNMzjyi6BIaz1O53wDUmhRmoJZHklEMgAGWpW0hm5c5lbSNXZfUizsMdZxBIV9xmkVfNpRFXz2DrB1Xq6j5gnDaTw5C3XmX6iVwdwqncNdEIv3fM34eG4aA95tdHnSXvW16rI2G19sAbmI+RIwEYhn+kh0l9IVUSVX3ANAhQRYFtthXlkzmVnzQGRadJZpJFYMlUxPS2sbGj074rx4ZhoD3uxJB50l7gL11XVKNumOU8MxhXAefz3Z58hI8pXYltqBNfOj1AqZRs009VwvCdqs/wCqI3Ny5toJIU4ZKusHzNIjEWK7t6f0n1OKb8H3C5MvkY45l0PqkYqSCQGkZhdEi6I74P8A9HIf9r1u+dJffodVgbnbpjzeG4Tf0m4UH30n5Omj8XUaRv16+pwowUXZep/Ic4bKSV3i+eOrZ98RQM8HkUuVkhfSKshJUc1ZAvSpoXhXLMrSrKctm9ajSCLAq9VaQ4Ugmrsb0L6DDJPDcI7y99jNIRuCDsWrud/XfHk8NQhgwMtgg/Tydul+bf7fn64bjeTmE08ErytmBBKFVsv5SFDsEaUsQuroBIOpBNNV7WeeJ+YN7NmdQBUHQOhIJ2111Ufd9eDG8OxEDeXa9+dJe/Xzarr5XWOI/DEKggGUAgA++k7EEb6r7evS/XC2IBOYJeZ7RyJdPtAfR5den2ZodWnV+eel3VmqweOKHUW9mzVkAfCKoWemur361f3DG7+FYCK96Nq2nkBO2nchtzW1nfH0eFoB05o+qeTv131XZ9cDggEsGWlSYZkwSFWklOkBdYDJEoJXV0JjPQk7rt1o1M4A5cZbNajq/J282m9tdfkL22o11NsG8OREk3KLJJ0zSKLO52DV3x5fDUAINOSLq5XPU2erb7jvhbEAkhy0iMkj5eRlb2q0AVmXmTrImpdVbqL2ujsawb7Ytg+xzWO/JT/qwV/onl+mlv5RvSvX5YOyPDEhvQCNVE2xPQV3JrbDcEwE8GWkTJxAiRG16mVVDtRcvpI3HQ0SCaPqMKsxHMq0WzTlvMtZVSUr8kfDR2/87HFdn+HpMmh702DsxU7fNSDhb/ofl/SXoR9PJ3BB/K2NE7jfp6DFgToknF17XsdJJycZLm2IIs9FAq9r8u57fSJyVUe0qwNWclHVGgLINUu52/sw9bwNlSb0y79ffy7/AF+bD1EoAemACDzMs4rbNWWYWuTiJYizqNmq07Dua9dsV/Bcu6RjXIXJoi4wmkUPLpX0/vwfj2AD/9k="/>
          <p:cNvSpPr>
            <a:spLocks noChangeAspect="1" noChangeArrowheads="1"/>
          </p:cNvSpPr>
          <p:nvPr/>
        </p:nvSpPr>
        <p:spPr bwMode="auto">
          <a:xfrm>
            <a:off x="176213" y="-800100"/>
            <a:ext cx="27432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21510" name="AutoShape 14" descr="data:image/jpg;base64,/9j/4AAQSkZJRgABAQAAAQABAAD/2wCEAAkGBhQSERUTExQWFRUWGRsZGRgYGCIeHRweHx4hHCAgHx0cJSYeHx8jHiAfIC8gJSgpLCwtHx4xNTArNyYrLCkBCQoKDgwOGg8PGiwlHCQtKS8pLCwsKSwsLCwpLC0qLCwsLCwsLCwsLCwsLCwsLCksKSwsKSwsLCwpLCwsLCwsLP/AABEIAK8BIAMBIgACEQEDEQH/xAAbAAADAQEBAQEAAAAAAAAAAAAEBQYDAgABB//EAFYQAAICAAQEAwQEBwsJBQcFAAECAxEABBIhBRMxQQYiURQjMmEzcYGRByRCUlNyshg0YnOTobGzwdHTCBUWQ2N0kqLSVGS08PEXJTVEgoPDVZSjwtT/xAAZAQADAQEBAAAAAAAAAAAAAAAAAQIDBAX/xAArEQACAgEDAwMEAgMBAAAAAAAAAQIRIQMSMUFRcaHB0SJhkfAEE4Hh8TL/2gAMAwEAAhEDEQA/AP1Txh4wh4bAJ5w5QuEARQSSQT3IHQHviL/dD8O/R5r+TT/Ew7/C34ZGeyKxc+OCpkcNL8JIVl07b35r79Mfj/8A7GT/APqOT+9v7sAH6fF+HPKNE0y5bOmJTRcQrpBFbFtdXuPvHrgb90Pw/wDR5r+TT/ExNcC8ENlo409syTmKfnqS7DzXGaPkJr3Q+Er1PXDJOE5jllGz2RclQutnct9FHEfiU2raC7L3Zyb23AGf7obh/wCjzX8mn+Jj37obh/6PNfyaf4mMU4e4jB9uyrTGRmNu+lQTM3kJ1ef3oGrSPKoBvC+Tgc7RmM57JjyhVZJZUZQI446XSBSXHrMYpSW+QwAPsj+HbJzNoiy+dkar0pCrGul0HJ67fdgc/wCULw8dYs1/Jp/iYQ5/wZrzEze15JoZFReWWdPhcSWCm66pNTlQSPOwBumBWX4POioq5zIjQFXaSXopj2HXSrCMal31FnY9aAA0/dDcP/R5r+TT/Ex1H/lBZBiAIs0STQHLTc9P0mFQ4VmaUe3ZI0oBBklIYhZlLMK3LGUO3qY0+wjI+GszI4SDMZIhSX5QkkN+eN7O2+lk2Nba+22AA2L/ACgsgxCrDm2JIAAiQkk7AACTck7Y8/8AlBZBTRizQOx3jTuLH+s9N8L8j4cziPrQxuRpFjnlfITsikUqaugUADeiQccDwrnwhVCqkoYwwE1j3Qi19KMo0g8z4qtehw6FY1j/AA/ZFgzLDnCqAFiIlIUEhQSeZtbEDfuRjWf8OmURdT5bOqulWtoVA0veg2X6NRo96NYl8x+D/OOubQ8ms2+t/dS6lOtX2bvRU1YNFmPc3vxTwNmMzG6SxxaW6GNZU0qGLINwwIUs3p8XasFBY7n/AMoDIIzI8ObVlJDKYkBBGxBBksEHtjP90Pw79Hmv5NP8TEnxj8EUk+YaZ9MfNe3vm6dbuCd9HlBvSBvVg3tgJvwIyAlRIjEEqSokILAAGvJvRsmrq67YKCy5/dD8O/R5r+TT/Ex790Pw79Hmv5NP8TEOfwIS+vrXlk/hfwe1r/w/wtvo/AhL67X+bJ6jb4PQEfb8qJQWW/7ofh36PNfyaf4mPfuh+Hfo81/Jp/iYhv8A2HzeouvzZPQC60+tn7QO25WV/AFLKupJYathuZAQQWBBBS7B0j/6D+dsUBYx/wCUHkGIVYs2STQAjQkk9AAJNzjub8PuRQ6XgzitdU0Kg36UX64lYfwIzZN1zXNgAgYS7tIR5GDbgJZ6VQ3N/ZgnLeEs6ugsyO6OjhxlZ0PkI0rSRABAAAFFUVU9qKGPP3RPDv0ea/k0/wATGg/D/kdBfk5zQDRblLpBPYnXQPyxPw+Dswumlj2Klry2YJakZOvK26h+9MqnfAsHgDMKoB07O7DTl8yqgO2ojQI9NggaWry0ux0rRaApv3RHDv0ea/k0/wATHv3RPDv0ea/k0/xMJT4TzX5sQG9AZXMVerXf0XW+/fHk8I5nUGZImYEEE5XMdnL0fdbiiF+QHfsWgHbf5QvDwATFmgD092m/bb3m++Pp/wAoTh9Xys3XS+WlffzMT48F5ilDBDp0WRl8ypYqbtiI7JJOr5NZ3usbZnwrmXu1jreh7NmaALl9IHK2TfSV/KWxteC0A6j/AMoPh7fDFmzQJ2jQ7AWTtJ0A3Jx9b/KByAu4c2KoG4l2sWL953AJHrRxPw+Dsys5mCxFihjIOVzNaGlaQrtGOxEd/mLVb4F4v+D7MzwCG1QBo2tcvmd9AkUWOXuxEhtu4VB23LQH6xkfGsE2TiziCQxzGlXSA1gsCCCaFaW79sc/6ax/opv+T/rxNcM4UMtwjJwBxJy5HBYKV83viw0tTAqxK7gHbGOEsltqKWCr/wBNY/0U3/J/148PG0f6KX/k/wCvC/w1Jo1vpTZlVmY0QpF2uxu22I2+HAPGlImNqqkqrMENrqa7okC9gD0HxYdC3LsvX5H3+msf6Kb/AJP+vDPhPGUzAYqGXSaIar6X2JH8+IHFN4J6TfrL+zhPA01JPH7Yx439Jlf45v6ibBixMe/8+AuPMA+Vsge+br/ETYNTPJQ8w+/FGYoz3huWRy4zU8d35Vbyi1C7Cx0rUPmTjmbwxKzlxm51sghQ3lG1EVd0euxBHY4d+3p+cPvx729Pzh9+EGBTHwKdSlZqTyrRBo6tyba736DbsPnt9TguYAIOckJ2o6E29dgN7/sw19vT84ffj3t6fnD78MMClOBZgX+OSmwfyU2J79O3YdMcvwPNds7IN/0af3f+f5i49vT84ffj3t6fnD78AYMctlJFQKzlyOrHqcBTg+2Ze/zZv6Ewz9vT84ffhXPMGzuXog+Wb+iPAArMeXMQWb6RQ4K6mQ7F9rBHXUd+m9+mE7mJlGrKgaSKUZurtaJJB3oKg9b+V4ZZ7h2rKiYNGjKWkkd4hJrALEg/lUTW43oUMASz5ctYzOVCODoBywu/MoAPchqsfLteJey3yNXRivLpbya2CxP44epr1O96V6kjY7b76vNGfM2VBJDDSM3sFKhD30kkWOnTHIliVSxzOUOyv+9Nwr1psA3XnX6gd/l5Z4VTzZrJbi1JywG4aiTR3HlZaFfXthfR9x/UOY4Msi1Abd2iFamc7SK35RNVuSR9Z6Y+zZTLO1ZjZ4ppXSyVI1PdiqsMteuPRcPAQygwsC8TRNFFoKqZF/Ksk2pA7d9t8G5TIRyGRpEV25sgtlBNByALPYAAVivp2dasWbJlYYLF5ZQPPZGbOxuxW/RjWwqtvTGMYiRgRlTuChAznlpgwJokn4f5yK6XgzM8P5J5TZjK6yNQD5QFiPlpIB3BodfrxnzopJAsWYyfmYhV9lvfsCbG+4HzIO4xP0fcf1DHhWVyi8uUgRygE1znbSSKIssQdv78UXATcTHs0krDarBkYg79iNxgDJ8DjCVIkLtvZESqPu+XTB/ABUTAdFllAHoBIwAHyA2Aw47adWJ31M/Ff7zm/U/twNxXxFl8u5SZ9B0lxYJseboQDv5Tt1wx44qnLyhwWUoQQDRP1Hsfn2xOz8Alc27Fj0tpEJ631OW6Xv8AXviJ0XGLatCd8xloswrvxCZaczmNgQtsNZBAHQqxFC6FgnaseizEAjlK8VmIEdFmZiEJcANex3K6eo2bYjVZaDwu+/Tzbnzx77Bf+zfmgD6hWO08OyAEA0D1p4xe97/i2++/14m13K2P9a+RChhkD3xTMsqlQxOoJ+UoG1dwSb/NJNCq7yfFMsrq3+c52CnVpYNpdaqqr4d9zVXdUFAVwfC7n02Or44+o3v97db3+vfH1fDLjpQ+p4//APN8h9wwWv3/AIGx/rXyJ4ZoRHGUz+YSMVHsrXrYyyFnH8IDb9UbeYVtmXhZ0H+dMwhZI6C6gGtQobpVuRqodS/zU4ZL4ZkAIB2Y2RzEokDT09mrpt/64+v4bkNWxOkqR7xNtJBX/wCW7EAj6hgtBsf618ioZ/LQuCM/Kzxk6lIc67dm8wNA/H1uiACOi6avhnG4MyGMEgkC1dA7XuOoHWjhDxDgbRo8zb8tGN647oCyBeW76R9wxK5Txquqo0n1EfkPDZAF9oLNAX9mJco9WdGj/D1tZN6atL7r5K7iP71X/fMz/WZjCkD03PQDDB82kvD8tJGGUNKxOptTaiJSxJ721noOvQdMccEj1ZiIfwr+4Fv7MbweDm1YODUZcr5Y64N4adG1S6CpFFPiv0uwBsd++AOK+HZIw8mpXWyxNkN19DsaHz6DYdsUPCuJvLRMelSCdV7XdAV9Xf17d8cZrOOziJowEkLJbdSNDE9D6gfYfXbDMyJxS+Cek36y/s4mVut9j3+vFN4J6TfrL+zgkVDh+PdBPjHi8eXhUypG6M1Hm3oAALWQFcncAABe99sSeY8RZNPjy/D18obdHuj0Nez3vWLTjC3NlQf0j/1MmJvxF4miTMoiyqQQlafMoOrcuV2rSVP1B8Yzck8DikzPIcRyjyrG2UyZ1Lq92lkAxtKDTxICCqnobBK2N9vj52BUV5Mrw2IMFPnaq1rrAvk0Tp9MO+OaC2XZNJBeSitV+95+4xhkuLrGMjByGkM8SecaaXSgO+ogmgSaHQdLJrFwbaySwJOU0jRLleGtIosoG3A2/wBh8xv8xjSNYZd4cjlNIjjdjIAp8666AWNug7317bbg+Cs6zvmUkYGSPSGU/ErEtq09Ro2XZdtlwz8Jnyt5S3ucrsK390PUgYJN1gGqdCrJcXysxVY4OGsznSFshr9NJgsfbhgywqTG2RynN1oq0BoIcM1ljGGFBG20n8nfc0JwbxiqTey5pAZVYLzI1FWa2KjuD5bUUa6DBufH44P42D9jMYz3SXqDTQFnc5l4ZOXLl+Go+xpiRsbo/QVRo/bthrwrNcsxumWyqRzFV1wkhqb4TRiSxdbWOt9qxh4z4m0LRLHoGrr01WTSAgj4D5vtGGfEyCuWI00ZYj5Ta7nse49DgUpXXgbjSsQZri/KiWZgkUUpJQHNTD4rfdUjIXbehsCaB6XrkeIGdtMTwyNV0udmO3S/o+m4+/DbgMiDJ5cMVDMiKmqtzpBoAkXhNwjxAp4nJAVClw2mgPyCAoJG4JUFq6dOu2NnLIVFcn3M8bAjWTzKvLR3MmZloF2ZQBoViaKNbEDatutBSeJYSdJly7XX/wA5Mw9RZEZG3Xfpfa8NfC7ooLSFQi5aJiW2AAknNknYV64C8HZxc9E68/3iySl0IUvoNql7Cko3sBf1YbbCo9Q32kjUHTWw5DxgZmRo25kuhdWpRQVgG+FrGB+KcW5D1KYYjJbgDNTqD6kAR6QTRNDrufXBnFEqdgTZC5EX6/jZwzzPHIRI8DoS6orKtKTJq1bIt2a0myaAvc4dhtQp1uFjkYBomaMBkzcrGpGVAy2gB+IHqNrwLnuLqjeZlRdcqoZc3MCeUxRjsjKN+g1WbHc1jvK8XfMZeRmVl0Z2NFVgAVUTwkAgdxdf39cG5GaJUbmx67nzVeUGgJ5CSb6ADf7PqwrBJMWpx1TVT5bzVQ/zhLe/yKX9mKrw7JcNaNBV5FYay/mDkMdTAMbO+4vfAGWWOaRtMYRYrG8YGqyQNyLFEE7eo9Rg3w78En8fN/WNguwcaCuLQF4XVRbFTQ9T6YFOZf8AQS//AMf+JjTj+caLLu6UGtQCRdamC3XerusAvlJgQDnXBY0oKRWT128m+2+2M51eRxnSqjLimRacbx5lDpZQ0bRqw1FDYOvYjQPvOFQ8IkAhPbV1OHZg8eo0rqBq1+r2bu6H14PzHEMxEzw87WT7NpkZF1LzZWjbZaU0FsWOpN2NsFHKzagvtr6iCQuiKyBVkDRZAsWfmPXE4XUe9dl6/InTwlV37a1gjzSRmrKtY8+xtQb+vHU/hYvos5/3YAFSx9QSQ/x/ELq/QDBT8SzCyez82yZUUSlF1BWikkIoeQm46Bro3Q1jddZlMI4gTKF1GPTDqC+pXTdbjf5j1wWu4b12Xr8gWS8NmP8A7a+ybSSowtHDg0X6+UAn0xnk/CpjZCPbWEdaFZ4yoqu2rfbbfoDtgscRzBbkc7fnmPm6F1FRl1m6fBepquug6XvjdQ5kMQz5MqjUU0w6gPUrpsDcb/MeuDHcN67L1+TTi/NkgljWCXU8bqtmOrKkD8v1xD5fg/GkYMNZIurkjI6EdNXa7+vFbDxKeR1g5ukhsxcgRdTCJ41XY2osSb0N9IqrwQscpdoxnmLoFZlCRWoa9JI0bXpNfViHGPdnXofzXoxcVCLT7q/cTNw2SDh2WjlFSCViwu/iErdRte+OOCTaJ1Y/khz9yMcGcVzbyZSFnILCeRCQKvRzkuuxIWz2snCeLPpESXNWkgXYklipAArvuetY3gqVI5dab1Jb3y7f5bLbw9LWUjZjVKST9pvA/ibMaDl37CQHb0q/6AcEcFnCZNHbZVUsTXYEk9N8C+LwGy6sOzAj7VYf24oyJbNj3jj0dx9zEf2YofBPSb9Zf2cTT55ZmaRQQGPcUboFumx817jFL4J6TfrL+zgfQqHEvHug3xNJoEMuuJeXITUr6A2pHWgwDG97rSdgenXEWrMBpGdUACh+OtsOn/Z8XHGfpsr/ABj/ANTJiU8V52FM4qvms3GzgDTHKFQVTbITqY1WrT2cDcmsYTdS49RKG4L4SwmaGHm5f3WtrWcyO5ZHQ7GNP0hYmz06b2FfEXjnhiieTKnlJoV0zRF7KLrkMN9IIo7euKfjyUcsLJ877k9fxabfAOVyZigjzBzcyKYo/d2GUnlAUqkar2sKp69sVptOOVQZTwT/AAKGLJ6jHJld1IOrNNXr+gHffD4T+xMFWXLNqihHvJTGfIuiwAj2rVYNjv1xtwTLu6Cb2vMOBYKPoq6I30qLBsMCD+b2JGMfDWUMsckYZk1QZYalNEXCBYPY4Gko/SXq6k9SV6jtgAzcIzHtAXIiW7J9qeiarVXJrV88GGQSK+a52WBSWLYTEp5Qy00mgEM3MJA0HovW9sOFMXz0uVXN5wvl1UtqMZVgNJH5N76t/wCftgriAvN1Z3kgF9/o8xieHldDO7EvFljzMvNkly10BQzbVQrauR6i/rJw24TmQ5ggEuW0pJrXTOXc6bYKoMaX9d3QPXHEHCNbDL/5wzlgMVuRQTp2PmADkrfQ+m+DpOEPAYteYmmuaEDmEHTRPTSBub3JsmhiYtXdFy3LDFEuYULFEZcqwy5oEZpk1afL5gImrpuAxrcXjqfPxPmVzR9j5qgAEZpu1/7DrvV/Vg1csDkMtIcxNBy0WuUd2JUUKNhumwO3W9sYeGeJg5rlHMZqR9JbTIUKC9+qAG6FgEV19cdFIpaUpLdWEZcQySJAsbTZdlmy8akmYp8DtIHQhH1KS/cAeUdboL/DkEeTk5qS5YuVZWvNNTAlSL9wT5dIrfu3rg7LTqmXdneSNRloLaK9Y99NVV6nb0onpgSXjBVDJ7VnmWMoCNUWwe9Ory3v079VwXmiduLHTT88TzmXLKUGX2ExZRy5jKNbFFKhz5R5T0J36YA4fxVo81LmHnykhkVUVTORoVWZqBEG/wAVX12F3WGfEm1TE7jUuRO/UXmif5sTuY8awy5hiZ83llVGA0MpDaTdaGUkM3y+o11w+tGc9SEP/Tqw3goAAg52VPMzKzFhOSxbmJIQFMaglilDzD4u9UTp86kLSRF8q+mWRxqnKsC7mSiojYAqWrr27XWOMnx2PM5QaJJZDHNlQzSgBiWmjbfTtt0sADba8d8WlCZKRjJMn4zMF5JIcn2iTbyhjpq2alNKrGjVYcrvPJUarHBrF4oCqEDZSgKH403+Dh54bHuNWpH1vI9xtqUanJoNQuuhNDcHYYmvCWe1FG9pzM4kLqGajFrGs+VtKsbWNjQBC3RqwMUnhv6OX/eJ/wCtbCGznxYayrk9AYyT6ASKST6AAEk9gMKuJyZSaWGU5uEGEk0JU38yP3O3mjXcdtQ72HnH840WXd0oNagEiwNTBbra6u6wrnR0dEbO6XkvQpjitqq6GntY+8YynySLuJcQjeaSRZEaNPYtTqwKrWYkJtgaFAgm+gIwwfPZMzpP7RBrRHj+lj3DFW3N3sV2F1ucZT5+eIyQ80MT7NpcxqCvNlaNtlpTQWxY6k3Y2xqyMJRCc8BKy6gnLi1Eb71putj9x9DiXWMjFk2fjOZ5wkQxLPEDIGGgHkTCi16Ruyjr1ZfUYMTMZYZtsyc5AwKaFTWnkvTqIYN1bSLJF0qiwFrHn4jOrnL80EmVFEhjWwrRSSEaR5CbjoGujdDWNnDCUQnPASsLWMpDrI3NhasjY712PphY79AF65+MT87mJyjmmAk1DRfsaL8V6fiBHXqCO2ChmMt7X7Sc5EajMapzI6AYoTuDZ3QHfuTuRQXoZ+ct7PzRfPMfM5a3pECzfD8F6mq66Dpe+NlicyGIZ4GQDUU0RagPUrVgfOsN136ALMjn41nWVpEWN2zgVywCtckFUxNG9LdD+S3ocE5EZKHMT5hM0mqcKHVswpW1LGwC23xVXQAACsaQcQnkdYOaFIM9yCNbYRNGq+U2o2k3ofkiqvGuXVpGdUzwdozTqqREqd9iAu3Qj7D6HCaXcQrzTA5KJgbDZmZgR0ILTkEHuCCCD3BGFhGHXFs28mUhZyCwnkQkCr0c5LrsSFsj1OEuN4lS4Xj3ZVX/AO7CPVCv3tWOOOSfiUPz0fsE4yVr4cTfQhfltKK/mrGPFHvJZbfuB9yOP6cUQJMUvgnpN+sv7OJnFN4J6TfrL+zhSLhw/Hug3xDmFjfLO7BUWRrYmgLicCydhZ2370O+JLi0ULTakzGWZTI0tvOoKsVI6dwGNivl3UHFhx5mLQRq7RiR2DFKDUI3agSDW4HT0xLTJxASFdMmm2CH2tbeunl0gixuR2xzau1umVCbhlDCWeFvZYcvKs3K1DysGbSMvKgLaem5UXsLIGF/Fc/l5chBHzo9arGCnMAPwAMGF3seoo9KIO4wzheeH2dnkl1yF1eN2DqKhkk2IHUMg3B3F4WZrNZiNYZGkmaOSONnkOYjjp33IAZQK719g7DFwSlFk7nFphHAOJwxRO0uahLOPhDjYAmrs2Sb9B9XStfD+fjyxIndYiYctQkIUmotJrVXQgg+hxzw0ySl/e5gIpYLKuZjdWo7bKpo0Qabvtjbh2YkzPmeaRAsUDVGQot49bE7E9fnQAHzumlCNClJydsU5WbLx8V9rSaFUkhkWX3q3rLhlJGr80KNumnBuaziNMZ1ZTCssGqQG0HklBtumxdAfTULx94XDmpCvMGZRTduuZjYd6oBST0A+s/LG82YlSQ5cTS6WkiGolS4DLIzANp6ExjqCRbURtUbk3nsKqOONtkJwzrmIY8wV0rMsg1L89mG9bX1rHsvxFXEEYnWeQTIdnV20ruSdPYAE3Q+eMpos2sjqFzLoCNLDMxi1I6lWWxuD/5vBmV50fJkd50ZpVRo5JEkGkkjcqtX0Ox2+8FWm1kq8UIM/NqyuXWPMZdJIk0tFM4Uhqo7WCGBGneq39cFeDly2WDSS5mAzOdzzU7mydmI322BNAD1OCqzLwRTI88jSKGdVlRALo0oIAAomuvQDe7GnC8vmnfTMMzEN/N7SjjrsKC3uO/yPyx0G/8AbPZs6C5M1yoCDoVpcrEFWVggccyXWLYqPgcGrBGoeuJXJRSxs4Hs1NyyjNmofdMoChuj6iouvtI81HFieJ5qURaWkeoUZtDpGSzNItkldydA2ArrQ3FegkzbkhYs2a6/jcWx9N16j+71wqzZg7qjabOq5aTmLII0yXMkQ2oK5gs5JGwoeY9KG5oYifEvBEkzMjwPlljY+X3yD0vbVtZBP24ukzc6B0MkqlhljTsrOnMzBiam01uldQaP24D4hPmYXZSMwVvyN7XEupboEq4BG9X6Xi4y2y3IiWmpx2snvCmQ5RYGSFmd8uFWORWJ05hGJpSTsoJJ7AHFJnpI3CwtmEgKZrMO9yBHALS6RpNMVcOCaK+U7HfBGWfMLGszvMh5sKhWmSRXV5I0Y+Vao6mA6HYHGGZmzrysyCWSPXKPJOkdaJXjChSvYKpJJ3s/VglJydscIKC2rgWeG9MNa83lgEzc0gjWRVjEcgk8y3bE3JQBIAAPXqbfwu4MTsN1aaZlPYgyNRHqD1B74mgM7+izX/7uPbfe/L6ene8VHh2ZmiYOxcpLKgZqshXZRdAAmgBdYkbVGfiw1lXJ2AMZJ7ACRSSfQAAknsBhRxOTJzTQTHNwqYTYAkis7g1rPnUWKIUgMLBGKDjmdaKHUmnUXjQagSAZJFjsgEE1qurF1VjrgDkZnb3uW3/7s3+PjKdXyITcR4hE8skiyI0aHJanVgVWsxITbA0KBBN9ARjVzkznBnBnIw2gIUEyaWoOBe/bWTXqFPbcqTi86M0B5JctCFcRsqgSFwbj1kkjlno4vUPTcjl5i9POyuqrr2Zrr1rn3WJxjIxLNn4zmecJEMSzxAyBhoB5Ewotekbso69WX1GGj8SypzCznNwHRGyKvNShqYFm+LqQqr9V+pxz/nae+R7nXzhHr5baNJgM98vXd7afjre/lgnlZm65uVurr2Zrrpdc+6+eCkuohOvEIufzuYnKOaYCTUNH7zRfivT8QI69QR2xpAMouefOe2wkumnRzEoWIwTer0jHa9zZIChSouMzuwy45IcPIrOY2KEIqMKj1ggnmAfGR5T67bo05YoJ8oWX4lGXJI+sc+x9uG67jFOQ4hGuYWVpEWN2zgWQsAjXJBVMTpN6W6H8lvQ424WMlBPPMubhLTkWObGAoDO9AAjq0jEnvfrZJcXFZ5DHEOSre/1MY2ZTyZRENKa1K3erdjVVv1xsizklRNlCR1Ay5JH1jn2MJ13EJsywOSiYGw2ZmYEdCC85BB7gggg9wRhZh7xjOtNk8u7ABjKQdPS1WRTV7gGrrevU4QswAs7AY2iVPhePdjfmfiOm+swH3AP/AGXjjNzaspAPzZHB+4/2MMY59RHHHGSC1mR6OylgFC/XQ/8AN47yyiTLsoI1RtzBv8QI0sB9Wx+ZoYogX4pvBPSb9Zf2cTIN7jcHFN4J6TfrL+zhSLhw/Huhhxr6bK305j/1MmE/EctIZMryXzCIHOkE1ahNRGllJNhdA5rCtTUL0kNfEv8AqQA/MMh5ZRlUg6H1ElwVrRqFUdyPrErnPEISXlyZiRZYz8JlisFhX6Gtwf58ZtpSEOuJhPcFLNyy6ib1FhlpgdV73sB9VVtWEPGeJSCCCJNAAyyP7wAqWCrVgq1gD6h1vphzlpDzIXzHOdW1GMs6FQTE7WVREbePWBd9egNEKMpxlTECk0ixx6Vpp4bTbyq1xkg0Ksk2QdycSlui6fUqMlF21ZW8MkjfLB0VULKCyqKpiovb7qPcV2rENxLPvFkJilDVFlEYn81ogDhk/ECX085y7AUBmMvqYMARpPLGqwRVHf7Ntc5DDIp5KSCJYYWe2jCaQhZLEqubVOp27da21tRpyMpK00sAXhniGagyiTysoQgJEjkKpBQsjXsN/SxZNbUKZSZjXmUfbzSZc7GxvHORR7/XgGLPq+iESkkHSsRmy4IKnTQRorBF0BQPpg7SoVkZZvaOZFpPMS70to0sAIwoUSWCvrsbGMpfVJ08ZwV0yA8czeSy0qTQ5kB9YLpHON1UM1EX0ZqHmuhdDDHh/iUZ2KJwUJXMxg6DYo7g9SR1I39D9QCzmZ5TaZZGRq1U8uXFgkjYmGibB2G+DeHr5oHkErRs6lDrjK6iDoYqiIxH9pFjbZ/TimO2+RF4sfNrwrKNk+aCugvyr1VopdhuRqPSiOl9MBeB5s8mdyq5hpSJMuSVd2NLchUsp21DSOtmmF10xSRO6xB4jOkG3LHNi2VjSgAxs29gAEk7gY+5DOSzXypZZNJAOmeAgE9NxFXbHUtSo7aJlp3LdbF4C+zM7voVMvAxNMaHNnXohDHr2wHluPPJIU4dIjj6RuYGiW7sqNTE0bs+nY7mnbvHy0MCzIFyytJ50AEYL0H1q4ZgRISVHc7mxjBOKe8CCduYTpAGYy+q/wA0+6sH5Gt/njE1VVnkMzDsZLddLFclY1aq/Gz+VQv6yAfXfCDxHxRo5o4zlWePmLKXAALFZST5gbNXVH7MUBAAmEyztMRl9J5iE7zERaSoVRUu51Kdq+IbYHzmcfLlRJLJGSGK3NCNh1o8mu/TveGTnod5Z7ywbbzSZUkiqb8ZrVsALIA3odsHHOtDk8xIiBysmY2Isb5hwSR3ABLEegOBIcuVETSCUwa4a0yRFfjXlmkRSVDlTQPT16H7nJygmljM0cKvIWPNjABDkSEBkdgNeo7n7AMAwfwZ4gkZvZqiaIKzLIhVQDqJ5YVC6HY6gAylV6g9TTeG/o5f94n/AK1sTPD+JvNtDNI+2qlnhsC6sjlWNz3rFP4bK8jyhgQ8gfWQW1621kldjbWRVCq2HQBL4OfFBqBSf0+W/wDER4C4jwrmzxTCYKYa0LQI3PvNV7+ZKQURW53usMPEshGXIFed4ozahhUkiRk6W2JAY1YIurB6YnH8LZdXEZlUOwsL7Plromv0HS9sZT5Ea5+Qe2E2KDZQdf4WY/vH3jBUnBrzgzPMXSCDp77RvHXp+Vd/Kq3vADZcxczJqU0O0BJ5MQI5hkDeVUEZ+iFFkNWetCvN4XywkERmQSHonJyt9CenJ9ATXoD6YgZsZB7XdivalHX/ALi+D4uHhcw0uqIhm12UuQHliPSGvZdrv6xXfCr2agcnacs5gLfJiuvZzP8ADo5V61rVo6fPfHf+iUF6eat6tNcjLXq066+h66PNXpvgdegHzIyD20mxRlzAv58rL7fXsfuPphjluF6ZzKZEKhpHUBaa5KBBbUbAroALNHtuqSEyackdHLSWXzcmK6VI2HlKGIG5TZCDp2s42XwdCSyh1LJWoez5baxYv3PcYHXfoI04VIPaFNij7dW//ekwbwfh/JeQl0Id5HFE2NcjPVdNtVdd6wrXKmcQ5ZigVPaKIhiJPKmWJfK6Mi+Um9Kiz0obY0HgyHUV5i6gASORlrANgH6HuVb7jglQzDMn8Qy59Zn/APzYVkYc8RnL5HLFqsSFdhQ8qyJ0Gw2HQbemExON4jnwvHux74NjXmvsLCDT99NQ/wCH78D+LI19oI0iiilthRJLA2O+wXr8sNOCeHJI3WRnAr8kC+o6E9P5u2MuN+HGuSZW1XbFa32HbrdAVW2KIJsDFN4J6TfrL+ziZxTeCek36y/s4Ui4cPx7oYca+myv8Y/9TJhRK0jzR1DEyySzRs+gEoIy6gkHdgQtE2K1Ab3WGviMleTKACInJYF1XZkZNi5C3bDYkbX9Rn/86gNqUuvmdgBPlSAXOpq1Enc+pOMXFbraEG5ucyRZJyAC9sQOgvKTHb5YP4Pw+D2WFnSMXFFqJUb2q1ZPXf174WZNueYIo1CLADuZY3Ncl4RtGzG7cEk0Nj6jHOU40saRpJCrNEip++ISLUAEgM4rcXdA/VitJUv8gxZ4W43JmMxMkuWgjRVZodK+8QK4AEl7BiGB2qiCPqbeE60uSLAgyxod/cjbHC8biBdo8vGryfEwngGo/MiQnr8vnvj0atkjpdUk1RQge8RaaNNB2kZSRYBBH81YclayJ1eADw9xyGbNiNBl3ayCkejVHW6nYahprSST1OGGfH44P42D9jMYV8MaKGV5eWGMgN3Pl9iTZK1J5broPQegwzkV5NWbAQKskZ081CSEV1bzAmMH3mwLdt6vGMYOvyaajTf0nHi/iXs80THLxTJpYsx3cGjp6io01Vch1bathW5a8RjnhyskVBWlh8oIOk/mmuhHpsR3A6YVpnIxmBPpYsAwo5mCjq2N1Jf/AKLVUMFcLYOYIIkCiN0a2miY6IwaFRsWahSix03J9aUeMdSXXQ3yuejh4fC8pQRiNNYZS1jyigo76iBdGvTGHg/xBHNI8YEYYAPUSeUj1LAAbdADZ8wwv4smvKDJSADQFUkTQ0ShG9M6uOnQ1Vm7wF4XyMeTkMlcwla3ng9Qb+loVW217mydq6Mfe/QTcrxVeo98NMACWFgZWMkeoD5ixj894T+FkyOAcpCrSOZI2bSwF7qpZQpDBgDe7MSNhdn9Dy6NlBGZFRw8CIQJUXdWkYj3hUMpEgFj0O24xDcK8FRZfNQZlHOqAgheZl6I9Ppdttvl164RSZ+gcWFZhvqyX/izjPO51kOZmnjiaBFHI5gHxAea2oimNEUT0rY48xefm5hVQBRl/KZUN8qYzNbISq2uws9etDfE++Sj5xmQvG5JNrmMv3/+5uPkdj3xSSfLoiUmuFYy4VxiXMZUtIukCfLBaQqPp47C7UVBFDv1vtjbivGDlspJKFVhz51IbpbZlwLqyR1sAHa+9XrHnecEgRFW5Im+miKgRyLIdKo7N8K7KBV+gvGHGQOXLlZUVlMxkPvohqUzGYKVd1YXYU7etXiM0aWrB/BPiBppmRokVSvlkSLTdb0WUsh+ICgx3G4BJxWeG/o5f94n/rWxMrnIRsIFA1E1zsuQQatSOZuCQGs72AcVHhyIiEs1e8kkkADBqDuWA1DYmiLqxfc9cCvqKVdDPxUwGX1HYLLAzHsFWeNmJ9AACSewBwt/ztkjNzjmodQQIBz1AFFjezb/ABd76YceIMy6Q2jaWaSJNQAJAeVEJAYEWAxqwRdbHC2W1cI2enDtppahs6tVUOT/AAGPyCkmgLxnPkgV5riEbTtOsiNErZUNIGBQENNdsPKK1re+2oX1wQ/EMoZuYM9GoLrIyCZAGZVCbnV8JVVtSD02qzjSfOzpI0Anc20FSFY9ahzIGApAn+rFWpq2+VHLlJCxT23MagAxFQbBiwB+h7lW+44jACU8Rj53P5icn2oe91DR+82X4/h+IhevU112xsM1kefz/a4dfMMn0yV9DyarVVUNV1d/LGxzk/M5HPf98BOZpj16fZjNXwaPiHXRdbfPBAe20DiEurWYq9xesLrK1yfiCeavTDdegxRlc/GuYE7OghaWcLKWAQnlwAU58pso46/kn0w0i47k1eRxmoLk02OclDSNIrfGEPEJ2lGX57ipJQZAseshUiYA2hTrIdwoPlX52Rl5uYxRM/OzKzqRph2MZUOD7ntqX67BF4TSEL8jxGKOWOV5ESN/bNLswCteZRhTHY2oseo3G2DMrxnKrLJIc7C5cKoBljGlVLsBsd6LsLPYL3BJ+ZbNzyPHEZ3WvadTqsepuVMsa3qQqPKd9Kiz6dMbwEu5jXPTlhe2mH8k6Wo8mm0tsaJo7GjhtIYrzP7wyx7GVmHzBEpB+ogg/bgHIrcsY9ZE/aF/zYZ8UzTSZLLs51NzSCaAvSsq3Q2s1Zqh9WF/C1BmjB3Bdf6cbRHLhePdlpwvPGQzX+RKyD6gF/tvHXEczpaFdtMkmhr9DG52+eoDAHhIlonc/lyMw+QIH9t494qcqkTgXolBP/C3/p9uGSSDx6SVu62v1rbFJ4J6TfrL+zhDn4tMsi+jvX1aiR/NWH3gnpN+sv7OB9CocS8e6D+OxhpcqCARzH2Iv/UyYlOKZNPaCRmZwHYhY0CabVTqWNSQ8ldSIw1EV12xV8clCy5UsQBzX3JofQyeuEp5X4uHRGOWYmxR1gBtJU0bJcI5BKUwBs6cYSjFzz2DoaZrLKi5TS2sgsOZQDN+LTbmu5Isj1+rC2HgkkUME0PNkBEJaFVjK1pBNawCBQqgw6/aDpQAuWTUhbmTMVQjbVDO1AAnYagO4wfwniIOWy6rLEq8qLUzMCSNItVAIo1+UTt6HD0cRflikKeB8JLIHaWQjzXFKImtdxuUF79vNt03G2AcnkQ45jTvEFhyoJVVbblXvqVqG5s1t8t7K4FwpYJZpWlQKAVUGRTqHrYOyhQu1DezjPIrcTJahmhytBmA25NX5u12Oh77GqwajbhdZLUY76vAyl8Ksi22ccAd2WEDfbfyDvvgFeH8qZYmYye9gJLBfN5JyLCgAkUu9X5R6YO8QRNLFoE0DgMhQDZhWoEsWchtiu9Ajc77ADSOq5hacMqSZZS9irEcw3PQE2Nv4Q9RiKptLsTSqzTi0Ec0gjjmaA2ULJGCpYkbWfKGDDTddSVuyRhnxPJBDAdKgiePcKAe4PTpYJH2nEvHkm1JGGUFZFYsx8o5YBBDWBTMoO1t5jtYNUE+cduSJXhZ/aI9Iia7AJJ2PyF/Vd4nTV5fcvUjGLSi7wTmbzscWWyxMjQFYg1rGrayxRfhfZiLLdz8R7b0vB+BPrWU5pJ4WUFV5MYBvo2tRuO4r1PyqD4pFM6RCOJJk5EY+lCaXSz1UawwJYdfX0rC3w1wfORTRsykKJYnZeaNB0sTZG3wdR13v5Y6Ld54B8Y5P0LwrllYqCqmstCBYBocyfYeg2G3yGMOG5/L84+/LjVJqjdEAQbtrLnfQB5RRo2PnjXw1mFWvOqlsrEUJIF+eeiPUbg7eo9cTkHBSc8krQoISwDDmpstLuRqo2QdX6zdzvGpOUWlFXZenFSvc6pfkp+K5dOc4CrpZclYrY/jR6j6vXCo8WjzecEELSQlQ6hlRSrFdzqVxsdiAx6EV3w34xmkM7sGUqoyVkEUPxs9T0GEXHOFQQ5hpIAdTrbMXMiku41Lp1dCA1gg/Gp2Asau+hmnyMMnxaLM5YFQBLFPl0kBChgwnjBPl2336d7HbBM3ChJA780waMxmHZ1UEsBNIKYEHUOm3XYDHzO8Hy0SxyIY+eWy0TGOgHqeIklR+VY69a2N0K9mlV8vIok0suZlYqGAJqeTarvYHWB6hflhNtKxadt1JnPAcssz6lzLSBPijaGNdXlIu1HSyDQ2BAsb4f8AhlQIpABQE89AdB71sSPhPL6ZVbXy1QNdup1Aoqqpo9dgT13QdARiu8MODFIQQQZ56I3B962Fpyco2y9VJOke8Umsvq7LLAzH0VZo2Yn5BQST2AOEuYzeRedcx7SglRVVWEi7KCxK/NX1EMPkpFFQQ+8STsmWcoxViUXUOo1Oqki+9E0cJs8kUUixtNm7bTuJnoanCLfmvdiBsD6nEz5MQTM59HmadWDQq2VDSDdRTTXbDbbWt+moXWDf895XnGYZtBaqjLqSiFLkdRqBtz0PpjLNs8TyQrNLpb2Xdn1MvMmeN9LGyLVQPl1FHfG0sESycsz5q7UEiWQqC+yhmHlBbagT3X84XOMDAjnk5vtGocn2oe8/I/ejJerpWshb6Xt1xyhyIzHtHtaatZk06106iGBPruCBfoq/PG0skiy+zCaXQ0sYsvbgGGSQgOfMAWjXve5AIvBHIh5vJ9ozWvVp+ll06tHM06vhvR5qvpgdCF+XziLP7QzAQtLOBIdkNxwgebpuUcA9DpOCMvm8gk3PXMJrqQH3go8yTmGx3IawD2BI32rtWkMns/Ol0DMMt6/Pp9mWXTr+KtbE9b6C62xvDlonleJZ80XT4veyUDQNaul0wPz3q6NDoALJZ9I5I5nYJG/tml22U6swrLRO3mUFh6gWLGN8nxHJxyBxm0IXXoUumlNbamqgCdxtqJobY4yzySSrA00uhWzO4enPLeJUDOPMQBIw677XdYKjyUbStEJs3rUBjckoFGwDqPlN0eh7H0wOgF2bH4hltiLlZhYrZhKQaO+4IOFsGfELrIVZgpOyjfoa/nrf+nDTiMzNk4dTFiuYlTUepCGZBZ7nSos9+uFGNolT4Xj3ZUeHsxImTLhQwAkNE0QVJ2OxBG3UdPQ4745NI+U1EIqnQTRLXbDpsKG939ld8ccN/wDh0g/gzfzlv78ez0urhy16Rj/hdR/Zhkkw2aMh1FWU0o8xBulAJ29SCcUvgnpN+sv7OJnFN4J6TfrL+zgZUOH490HeI7bkxAqBK5DEorbKjPsHBXqo3IO1/WIzij8qXQkazLQPMAyoF9xRju8V3ijrD9cv9RJj8n8H+HMnNkU0ZhTJPJozYlVAQB71l89sqrHG+lkKkswckaKXJpuWGLofo+WUZeSNo3jkEhdG0xxjpE8opolU9UAo9j06YWR5WRni1RMyyxrI0qQQFQzCypUpqq+9nqL7nE7+DyGJI3TLytNCuclEcjCiy+yzf+l7XV0LoVedlkGXyoXUByEI0k/HpFXR7bVe27YUZOMXeSlHdKuDPI8PaQm4pYaBIaXK5cCxW3lBN7/zNuMd5nNyZkCQqCVSDyrEjH3q62Nyq2wvYbdNz3AvgqPMiSdp78y2+9hpNQ3Wtq+LptRWrrb0fEeRkczIGKsuWyxUg1uIQevz6ep6DcjFttrBNU6szZT2y2YJ9Blct2+z7cMZ8xJEj5dQramjocpAfOjuV0gcssTHQJU1q70MfOHcazU8maXLKrMgjZDmW2GqNSNk3FnVdbbet3vmdXtiaq1czL6tPS+XPdXvV4lprqISkMN2ys67Dc5fK1fpZA/v67Ctz+FSyRzxkQyRgsFYyQQoCGOmlMYDX+VvWw6G9k0WbJllYsSS+o2BQLDzkdggGhbP5hBIAF1GV1+zZXWCPfrpvro1ty773o07Hf1xlGbcq8G09LZFO+QDPZVyiT6DKZfMwjghJWxq21oS3WvM329sfOF8O5zlTFLEF/KlyuXUE7bClN9evTY74ZZfi4y3C0losywgqALJIW+noOp+QwF+DbxY2cy55igMrGipJU72aZtyRe/1/LGz1Iqaj+/rz+CTZHfNhFYqNEKvtEjamZpFP0gYKPdjYDudzQwqyURkkEXJcNYDnkZYqnzJC6tv1eu3zwy8OThBrJoLloiT9UmYOIbhPioJNEynzNIGkcKR8be8JoHUGBveunTZa6IabnfwYauqtPaq5+5fEvBzYFKEMMvvykFc2YwtaqAreXcWOvWxthXncnJHIyLl5JAACrpBl6YkWQbQVW4vffDXih9+31ZL/wAWcSvHeP8AsOeknVHdpAVqZWRVBKg0KJkW1JBAHUizRGMZS25OqGm5tpc5f4y/QospAY1TMKNDCSNSkkEKtTyLGbMYsbMSKb0v0wHm55ZZ5WbLSOod1V44YHBCMyAe9Gq6XqSd9gAKwL4Z0vl5ZkUxq+ZyyiK9QSpoidLUCQdQoEbV364oY+PLlo91LF8xmBsegE72fmdxtt9YwblV9AnpyhNwksroIxFJqIOUn01YYZfLEn5FdIrv3Pb1xYeFM00mWGtdJVnStIUgKxUWF8oNAA1td1WJqHxdy5Sy6jlydCxMNwxN61cn4aBAirYnZq2FP4b+jl/3if8ArWwKSfBnKLXKPvieMtln0qWIKNSgk0rqxoDcmgdhue2AG4llzIJTHKXC6Qxy0xoXe3u9tz1GD/EzkQUGZdUkCEqSp0vMiMARRFqSLBB32wqmykCsUJzFgxA1mJq96xRf9Z6jf0HriJ8kA+dlMkkkqRylF9jsmJwfJO7tSsoZtKkE0D1xrmpMvJIJD7UCGRyFhnCsyG1LLy6NUPuXuqkY5hCszQLJKI2bLWOc5PmaYNTli6g6FsAjofU2T7Jl+byrzOvVpr2ibpo5mr6T4Nit/nCqxOMDBZmLT+0COXlLNHZ5Ml0IZUJCFdZAZ1Fha3Poa315Xn+0BJxLqvV7NNdaBGVvlXoIUGvzgDjExnm8jmS8v2kCuc+qvZWk069WutYDVq/m2x55sqJeVea13pr2ibrzBEB9L3J1j+CCe1YMAfVlIl9o5cvLOZY3yXuvZUjvRp11rUren+kYJXM5cTc+swXogXBOQLq693YB0ja6uyACScBwKWnGXMkvKWWahzXDbJCwBcNrIBkY0WPUego2LJ5dpXhDZjmILYc+fYbUSddU1+U99L18LUOgBMo5SZZ2jlEbNmqPJkJ87wlbQKXUMEYgkDp8xbFOKwiRpAJ9Tqqn8XmqlLEf6v8Ahn+bAGTiMkkcLySlF9rqpnBOjMKi6mVgzaVJAsnG+RykErOq+0gxmn1ZiYaWs+U+961TbWNLIb8wsdABZ5CMnFasurMzMAwKmmadlsGiLUg0QDvvhThvnpWbI5csxYiVltjZIUSqLJ3JoDc7nvhRjaI58Lx7sfZHM1w+b5MV/wCLSP6Wx3I3/u1fm3/5CcCZdx7DKP8Aap//AFP9mPk815GMekxH/Kzf24ogVYpvBPSb9Zf2cTOKbwT0m/WX9nCkXDh+PdBfigCoqMnM1nQEVWJJRwwIcha0ajuRuB9RiZOFQRF1aPllxTqY8suodaYc4WOho4vOM/TZX+Mf+pkxOeKHygzKiSBJLKrKxRmuxYUFdtSIOYQ35IWvisYStypID5wThscTxqySRRkuyDlRIjNynBsxMx+jLkdBt16DCuLxIjxiJHzToE0LWXj1aCNPUMGFrW9A/Vis46oDZbT01vVdK9mmxDeGeDM2V9oEmjQij4bJNKQPtNDGf9k4pUlefQ5tec4yioK7Gs/jEgU0mZUH/u0Q+W1t/YcE51IQVSFpGRo4RWiNgfIRHvKyHWU6gX26Xul4/wAMZIY5WkDhgQPLVdyPsNjFB4f4TFmEKzRiRRFlSAR35Pb54qOpKVprsTo6k5SlGaqqB8m7ox5fODC1NR5ckWdZBHN6k+Y/XffBJZSrO7T+08yLSOXHqum0aVBMZUqZLJbsdxQwLxDhmSEihcrGdALMCN6HQFQbBOzAMPUVscbyxCOdFVQgVsuAo6LUU+32dMNTy0dkoOKTZg07KdB1gjz6TDlbHQaqMl9gNXyGGME8jSxDMHMBeYCuqOIKXo6QSjMwF/Ib1Z33/MfEn4QSQJpcll5G+G2DWFskb6txZ6fP5Ys/BvjJ+JZeOZ0VCuajSluvXv8AXhRk3TrBeto6mlLbqKnV/kMjBeMJHzpIBapcMDAr0rzOCRQHxAHpYx3CJUa1WZWJ7Q5cEmv4zc1/NgdeCQPlcvphUzNGH1CBJDQA1WHKirYd73+vGnhvguXlllV4YGEenblRggtdjyFgdtIJFi9rJDAdFK7J+x3O0SRx8l5iDl0D+SP4Cz6S/MKBWLGQUp+wUMJT4aiVwCkwfqAUy97bk1zbw98OcPjlQROitGctANJG1CWetvlQ+7AK5fJNmIoPYYgJWkB1HcaHMXQbbgX16UMWpyjwyHCMqtDIFSsxmacSgZfSDHGDtKTFpCFkNy7HUelXQ3wBn8qcw3vVlkZaWjFl7H5QFc30N16YbcVFTt9WS/8AFnGHiLIwDXM2WjlLaVDg6m2B1FhqUUgHTUPrHXEOupaxZhkcrywkbieOHmxE+6hC6g6aLKOzAFwgND7uoW8Y8TZZJ5Idcr6JXpfZo3AdmJYKWIJ85Pb79sOo4wuUi05cQoz5d6HSzPF+TvRI36n6zibyPhSPM5rNyPNyimalC9NyGLbA9SAL+zGc20koo6/40NLUlJ60mkldrm7S+5nP4iywrWsottYvJRC2HcW3bH6F4PzUcuVWSJmcO0jFnUK2su2u1GwprAA7AbnqYTjPhmOTLvP7Q7MmohZFVWYhb7bny7/Lfpvin/BX/wDDY/4yb+tfE6c23TRp/J0NGOitTTk27p34vsh14kiZoPKpYrJC9L1ISVHah3OlTt36YVy5qFpBI2XzBcad+TNR0klbUDS2kkkEg0TtWGXicnkUCRqlgQ0SDpaZFYWKItSRt64WZvIZeN4kMUjGVtIKyGgepsGQNQG5IBAH2DFT5PMB5ld5WzAil0K2X2KEOdDSliENMQBIvbferrBv+cYubzfZ8xzNGjV7PJem9VfDXXfC/M5cJM0ClxEzZYleY/5TTBt7sA6FsAgGvmbIzGWyyZiOAxS3KDpYO2nygsb95r2A3bTpBZASCwGJwMzKvzPaOVLo9oDVoOvT7K0WrR8dazXS+9VvjYzQGTm+zT69Yk1ezy3qCGMHpWyEj079d8DHLjm8i35XtQGnmN09kaSrvVp1gNpurw3/ANHYPzG/lH/6sDoBTBHIkwzJil5bSTbBCXAZIlUlB5gCY27XutgXgmHMQrK0qw5rmPepuTL5gaoHy0QtUo/Jtq+JrBy8OrMezkuYllnpeY3aOEgXeogF3IBNC/kKKggyrzNCEk1rzLt3r3fLvfX/ALVK9fN6YHQjnK64njmaKXS3tWyoWYcydZE1KtsLUE9Nuho7YOj4siliIcwC7am/F5NzQW/h/NUD7MKoQhZEld+UntdAyPXlzCIlkGzpU6Rd0DgyKDItWlwbIG0kh3NUD5trsVfXClX3GCcQgZMjlw6lW5rHSeo1CVgDXejuMKKxV8OmiGRU5kho1JUmQaxs5VbJvpsNR+04zbM8MHX2UdDZVAKIsEEiiCO4xusFYaViKOM8iT9ePb/ivvZ6jt/bjtv3qo788mv/ALdX9Xz/AL8PHk4aDTDKqfmqD7RY3HzG2ODm+Fjvk+4uk7Czv8h/Zh2xVHu/x/smaxTeCuk36y/s4+y5jhimm9lU2RRVAb37EfI169sO+GxxCMGAII28w0ABTffbY2O+FljW1J0B8cRg0Eio0gjkYsEq6MbrdEi9yOnrhRBJMukiOe1LMfc/Ez9S3vd+uwFAdBsKxS5zIrKoDXsbFMQQaI6jfoThfH4WiDK2qY6OmqeQg+hPm3rp9pwnHN2SK4MpI/IjEUiiJpDqdQqhTFIiqPMxNF1AG+w+WEHBIM3BlDl2yUxsAWGXZgAAQQ+9EX13xaL4Vy4KEK1pp0+8bbTVd9+g648PC8NEXMQRR/GJa7HpqodOwG23TbEf1L9+5nKO5qV00RfF4M1NDHEuSmUR97Q2T1O79zZ64ZjgbqojlhlYaMvTRBWpo49DDzHY33rodt+lCfC0N372/XnyfVt5tugx1L4aibq03bpPILoVvTfIX698C0lkIQ2ScryxBleGRo+r2XMGq2KArQJ/J10T03I6j7MaZnJyySNOIZAokiOk6dZCrIrELqqgZB1IJpqHS3b+G4ixa5rND6eTt021V6/ecefw1ERRM1fx8v1/nYa00jWU3LLPyjiX4KXmUIXzIUG/3utmulnm/wBFYpfBPg9slEmXRZmvMLKzyIqAADfoxPatr3PpZFifDEJFEzEG7Bnk3v8A+r6/vPrjx8Mw7fS7WfppLs7ncNZwLTS4K1NWeq903bJbPcIkfLwxmCYSwLp+FWRugO4bodIo+npZxl4f4JJBIsrxzgrY0pGNweoZi2/1Adhiv/0bh/2nStpXWwOl6WF/bjj/AEWio+ac/MzyGtw23moUQPssdzehFinhWVly+gvDI1wRr5NLaWV5WIbzdacbixsd/XKTh6nMx5gZfMqY9VLoFEs2s7l7+Ik/bigHh6LVrHMBvVtK4BN3uoaj9oxy3huHy1zBpUKNMzjyi6BIaz1O53wDUmhRmoJZHklEMgAGWpW0hm5c5lbSNXZfUizsMdZxBIV9xmkVfNpRFXz2DrB1Xq6j5gnDaTw5C3XmX6iVwdwqncNdEIv3fM34eG4aA95tdHnSXvW16rI2G19sAbmI+RIwEYhn+kh0l9IVUSVX3ANAhQRYFtthXlkzmVnzQGRadJZpJFYMlUxPS2sbGj074rx4ZhoD3uxJB50l7gL11XVKNumOU8MxhXAefz3Z58hI8pXYltqBNfOj1AqZRs009VwvCdqs/wCqI3Ny5toJIU4ZKusHzNIjEWK7t6f0n1OKb8H3C5MvkY45l0PqkYqSCQGkZhdEi6I74P8A9HIf9r1u+dJffodVgbnbpjzeG4Tf0m4UH30n5Omj8XUaRv16+pwowUXZep/Ic4bKSV3i+eOrZ98RQM8HkUuVkhfSKshJUc1ZAvSpoXhXLMrSrKctm9ajSCLAq9VaQ4Ugmrsb0L6DDJPDcI7y99jNIRuCDsWrud/XfHk8NQhgwMtgg/Tydul+bf7fn64bjeTmE08ErytmBBKFVsv5SFDsEaUsQuroBIOpBNNV7WeeJ+YN7NmdQBUHQOhIJ2111Ufd9eDG8OxEDeXa9+dJe/Xzarr5XWOI/DEKggGUAgA++k7EEb6r7evS/XC2IBOYJeZ7RyJdPtAfR5den2ZodWnV+eel3VmqweOKHUW9mzVkAfCKoWemur361f3DG7+FYCK96Nq2nkBO2nchtzW1nfH0eFoB05o+qeTv131XZ9cDggEsGWlSYZkwSFWklOkBdYDJEoJXV0JjPQk7rt1o1M4A5cZbNajq/J282m9tdfkL22o11NsG8OREk3KLJJ0zSKLO52DV3x5fDUAINOSLq5XPU2erb7jvhbEAkhy0iMkj5eRlb2q0AVmXmTrImpdVbqL2ujsawb7Ytg+xzWO/JT/qwV/onl+mlv5RvSvX5YOyPDEhvQCNVE2xPQV3JrbDcEwE8GWkTJxAiRG16mVVDtRcvpI3HQ0SCaPqMKsxHMq0WzTlvMtZVSUr8kfDR2/87HFdn+HpMmh702DsxU7fNSDhb/ofl/SXoR9PJ3BB/K2NE7jfp6DFgToknF17XsdJJycZLm2IIs9FAq9r8u57fSJyVUe0qwNWclHVGgLINUu52/sw9bwNlSb0y79ffy7/AF+bD1EoAemACDzMs4rbNWWYWuTiJYizqNmq07Dua9dsV/Bcu6RjXIXJoi4wmkUPLpX0/vwfj2AD/9k="/>
          <p:cNvSpPr>
            <a:spLocks noChangeAspect="1" noChangeArrowheads="1"/>
          </p:cNvSpPr>
          <p:nvPr/>
        </p:nvSpPr>
        <p:spPr bwMode="auto">
          <a:xfrm>
            <a:off x="176213" y="-601663"/>
            <a:ext cx="2066925" cy="125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
          <p:cNvSpPr>
            <a:spLocks noGrp="1" noChangeArrowheads="1"/>
          </p:cNvSpPr>
          <p:nvPr>
            <p:ph type="title"/>
          </p:nvPr>
        </p:nvSpPr>
        <p:spPr/>
        <p:txBody>
          <a:bodyPr/>
          <a:lstStyle/>
          <a:p>
            <a:pPr eaLnBrk="1" hangingPunct="1"/>
            <a:r>
              <a:rPr lang="en-US" smtClean="0"/>
              <a:t>Simple digitized</a:t>
            </a:r>
          </a:p>
        </p:txBody>
      </p:sp>
      <p:pic>
        <p:nvPicPr>
          <p:cNvPr id="22531" name="Picture 9" descr="http://t1.gstatic.com/images?q=tbn:ANd9GcSUnByVwOp1-TLo-cls4VNMil1tqMFENvUQjaAt8DgVVhSLGaq3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828800"/>
            <a:ext cx="24765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13" descr="http://t1.gstatic.com/images?q=tbn:ANd9GcTfDDnGW0mhnbpjEhP5oDaDBjB1lqEiuhpPNJE-mAcMxRh5Nof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419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5" descr="http://t0.gstatic.com/images?q=tbn:ANd9GcT9GTvoXrTFclbfdrOBBGrhP8NrF8Fq1mklT66aZ40-RQvSchVHw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1676400"/>
            <a:ext cx="27622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9" descr="http://t0.gstatic.com/images?q=tbn:ANd9GcQDgb_7TqWbWNxxvxfBu7cBaPTKH1NfvPV1EAiV3L1atIgbOUMLB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729038"/>
            <a:ext cx="20002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8"/>
          <p:cNvSpPr>
            <a:spLocks noGrp="1" noChangeArrowheads="1"/>
          </p:cNvSpPr>
          <p:nvPr>
            <p:ph type="title"/>
          </p:nvPr>
        </p:nvSpPr>
        <p:spPr/>
        <p:txBody>
          <a:bodyPr/>
          <a:lstStyle/>
          <a:p>
            <a:pPr eaLnBrk="1" hangingPunct="1"/>
            <a:r>
              <a:rPr lang="en-US" smtClean="0"/>
              <a:t>Dedicated voice output devices</a:t>
            </a:r>
          </a:p>
        </p:txBody>
      </p:sp>
      <p:pic>
        <p:nvPicPr>
          <p:cNvPr id="23555" name="Picture 5" descr="http://t1.gstatic.com/images?q=tbn:ANd9GcSizNoWdGSFMbYSxU3eUABYGTHo9EU1MMMnIJe-3mXSZFJWeuuwK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4010025"/>
            <a:ext cx="22860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15" descr="http://t3.gstatic.com/images?q=tbn:ANd9GcQre9wnWCPcXKwZawNGfyRh4E5urDcdj-7cG91zac5dr3Gj1va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62100"/>
            <a:ext cx="215265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9" descr="http://t1.gstatic.com/images?q=tbn:ANd9GcRjX6ALCIHILR1dpf71uLC_mTwOS-_Z59ieb7Vy6iuZvggJ5G_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057650"/>
            <a:ext cx="2362200"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descr="Vantage Lite from Prentke Romich Company.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312564">
            <a:off x="4114800" y="1673225"/>
            <a:ext cx="170338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descr="Lightwriter from Tobbi-ATI large pic.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rot="-577302">
            <a:off x="928688" y="2198688"/>
            <a:ext cx="20415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9" name="Rectangle 5"/>
          <p:cNvSpPr>
            <a:spLocks noGrp="1" noChangeArrowheads="1"/>
          </p:cNvSpPr>
          <p:nvPr>
            <p:ph type="title"/>
          </p:nvPr>
        </p:nvSpPr>
        <p:spPr/>
        <p:txBody>
          <a:bodyPr rtlCol="0">
            <a:normAutofit fontScale="90000"/>
          </a:bodyPr>
          <a:lstStyle/>
          <a:p>
            <a:pPr eaLnBrk="1" fontAlgn="auto" hangingPunct="1">
              <a:spcAft>
                <a:spcPts val="0"/>
              </a:spcAft>
              <a:defRPr/>
            </a:pPr>
            <a:r>
              <a:rPr altLang="en-US" dirty="0" smtClean="0"/>
              <a:t>Personal-computer based voice output systems</a:t>
            </a:r>
            <a:endParaRPr dirty="0" smtClean="0"/>
          </a:p>
        </p:txBody>
      </p:sp>
      <p:pic>
        <p:nvPicPr>
          <p:cNvPr id="24579" name="Picture 11" descr="ezpk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828800"/>
            <a:ext cx="2057400"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17" descr="CF28TTuffP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4100" y="3492500"/>
            <a:ext cx="2381250"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9" descr="featur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1676400"/>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2" descr="ECO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435297">
            <a:off x="731838" y="3497263"/>
            <a:ext cx="2432050" cy="208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9"/>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rot="-325665">
            <a:off x="6384925" y="3821113"/>
            <a:ext cx="1928813" cy="138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10" descr="Freedom Toughbook.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429877">
            <a:off x="3914775" y="1633538"/>
            <a:ext cx="1871663"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228600"/>
            <a:ext cx="7772400" cy="527883"/>
          </a:xfrm>
        </p:spPr>
        <p:txBody>
          <a:bodyPr>
            <a:normAutofit fontScale="90000"/>
          </a:bodyPr>
          <a:lstStyle/>
          <a:p>
            <a:pPr algn="l" eaLnBrk="1" hangingPunct="1"/>
            <a:r>
              <a:rPr lang="en-US" sz="3600" b="1" u="sng" dirty="0" smtClean="0"/>
              <a:t>1 Comprehension: </a:t>
            </a:r>
            <a:r>
              <a:rPr lang="en-US" sz="3200" b="1" u="sng" dirty="0" smtClean="0"/>
              <a:t>Visual Supports</a:t>
            </a:r>
          </a:p>
        </p:txBody>
      </p:sp>
      <p:sp>
        <p:nvSpPr>
          <p:cNvPr id="9219" name="Rectangle 3"/>
          <p:cNvSpPr>
            <a:spLocks noGrp="1" noChangeArrowheads="1"/>
          </p:cNvSpPr>
          <p:nvPr>
            <p:ph type="body" idx="1"/>
          </p:nvPr>
        </p:nvSpPr>
        <p:spPr>
          <a:xfrm>
            <a:off x="685800" y="1295400"/>
            <a:ext cx="7772400" cy="4800600"/>
          </a:xfrm>
        </p:spPr>
        <p:txBody>
          <a:bodyPr/>
          <a:lstStyle/>
          <a:p>
            <a:pPr eaLnBrk="1" hangingPunct="1"/>
            <a:r>
              <a:rPr lang="en-US" smtClean="0"/>
              <a:t>Schedules: </a:t>
            </a:r>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3810000" cy="427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914400"/>
            <a:ext cx="3810000" cy="2286000"/>
          </a:xfrm>
          <a:prstGeom prst="rect">
            <a:avLst/>
          </a:prstGeom>
        </p:spPr>
      </p:pic>
      <p:sp>
        <p:nvSpPr>
          <p:cNvPr id="3" name="TextBox 2"/>
          <p:cNvSpPr txBox="1"/>
          <p:nvPr/>
        </p:nvSpPr>
        <p:spPr>
          <a:xfrm>
            <a:off x="4495800" y="3505200"/>
            <a:ext cx="4495800" cy="3046988"/>
          </a:xfrm>
          <a:prstGeom prst="rect">
            <a:avLst/>
          </a:prstGeom>
          <a:solidFill>
            <a:schemeClr val="bg1"/>
          </a:solidFill>
        </p:spPr>
        <p:txBody>
          <a:bodyPr wrap="square" rtlCol="0">
            <a:spAutoFit/>
          </a:bodyPr>
          <a:lstStyle/>
          <a:p>
            <a:r>
              <a:rPr lang="en-US" sz="2400" b="1" dirty="0">
                <a:solidFill>
                  <a:srgbClr val="000000"/>
                </a:solidFill>
                <a:latin typeface="Times New Roman"/>
              </a:rPr>
              <a:t>Developing Visual Schedules:</a:t>
            </a:r>
            <a:r>
              <a:rPr lang="en-US" sz="2400" dirty="0">
                <a:solidFill>
                  <a:srgbClr val="000000"/>
                </a:solidFill>
                <a:latin typeface="Times New Roman"/>
              </a:rPr>
              <a:t> In general, schedules should be arranged from a "top-to-bottom" or "left-to-right" format, including a method for the student to manipulate the schedule to indicate that an activity is finished or "all done" .</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t>Off -the -shelf devices with specialized software</a:t>
            </a:r>
            <a:endParaRPr lang="en-US" dirty="0"/>
          </a:p>
        </p:txBody>
      </p:sp>
      <p:pic>
        <p:nvPicPr>
          <p:cNvPr id="25603" name="Picture 2" descr="http://t1.gstatic.com/images?q=tbn:ANd9GcTS2gUpnU0nE4q_WbmZafHplF_AOI8Hs8y_5pFH8yl4nXtW_5A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143250"/>
            <a:ext cx="122872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 descr="http://t0.gstatic.com/images?q=tbn:ANd9GcTvlTsx3B4-AUxhweC5_2h9gqnVppCkK5-Q-2q70jmbhXW82L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781300"/>
            <a:ext cx="173355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8" descr="http://t1.gstatic.com/images?q=tbn:ANd9GcQ7rsfVfS6DnwdCgCAVfs_rAYx2jd9yiUteHKBA3hxIWgE_2Ss7a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866900"/>
            <a:ext cx="25050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10" descr="http://t0.gstatic.com/images?q=tbn:ANd9GcRLqoN3U3v5e26PcqzHmLgjEa9bB7a-HMNKMq0xjpd-7XLsptE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0725" y="4343400"/>
            <a:ext cx="24955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Schedules</a:t>
            </a:r>
            <a:endParaRPr lang="en-US" dirty="0"/>
          </a:p>
        </p:txBody>
      </p:sp>
      <p:sp>
        <p:nvSpPr>
          <p:cNvPr id="3" name="Content Placeholder 2"/>
          <p:cNvSpPr>
            <a:spLocks noGrp="1"/>
          </p:cNvSpPr>
          <p:nvPr>
            <p:ph idx="1"/>
          </p:nvPr>
        </p:nvSpPr>
        <p:spPr>
          <a:xfrm>
            <a:off x="0" y="609600"/>
            <a:ext cx="8991600" cy="6248400"/>
          </a:xfrm>
          <a:solidFill>
            <a:schemeClr val="bg1"/>
          </a:solidFill>
        </p:spPr>
        <p:txBody>
          <a:bodyPr>
            <a:normAutofit fontScale="62500" lnSpcReduction="20000"/>
          </a:bodyPr>
          <a:lstStyle/>
          <a:p>
            <a:r>
              <a:rPr lang="en-US" sz="3400" b="1" dirty="0" smtClean="0"/>
              <a:t>Definition</a:t>
            </a:r>
            <a:r>
              <a:rPr lang="en-US" sz="3400" b="1" dirty="0"/>
              <a:t>:</a:t>
            </a:r>
            <a:r>
              <a:rPr lang="en-US" sz="3400" dirty="0"/>
              <a:t> A daily </a:t>
            </a:r>
            <a:r>
              <a:rPr lang="en-US" sz="3400" b="1" dirty="0"/>
              <a:t>visual schedule</a:t>
            </a:r>
            <a:r>
              <a:rPr lang="en-US" sz="3400" dirty="0"/>
              <a:t> is a critical component in a structured environment. A visual schedule will tell the student with autism what activities will occur and in what sequence.</a:t>
            </a:r>
          </a:p>
          <a:p>
            <a:r>
              <a:rPr lang="en-US" sz="3400" b="1" dirty="0"/>
              <a:t>Visual schedules are important for </a:t>
            </a:r>
            <a:r>
              <a:rPr lang="en-US" sz="3400" b="1" dirty="0" smtClean="0"/>
              <a:t>people </a:t>
            </a:r>
            <a:r>
              <a:rPr lang="en-US" sz="3400" b="1" dirty="0"/>
              <a:t>with autism because they:</a:t>
            </a:r>
            <a:endParaRPr lang="en-US" sz="3400" dirty="0"/>
          </a:p>
          <a:p>
            <a:pPr lvl="1"/>
            <a:r>
              <a:rPr lang="en-US" sz="3400" dirty="0"/>
              <a:t>Help address the </a:t>
            </a:r>
            <a:r>
              <a:rPr lang="en-US" sz="3400" dirty="0" smtClean="0"/>
              <a:t>person's </a:t>
            </a:r>
            <a:r>
              <a:rPr lang="en-US" sz="3400" dirty="0"/>
              <a:t>difficulty with sequential memory and organization of time.</a:t>
            </a:r>
          </a:p>
          <a:p>
            <a:pPr lvl="1"/>
            <a:r>
              <a:rPr lang="en-US" sz="3400" dirty="0"/>
              <a:t>Assist </a:t>
            </a:r>
            <a:r>
              <a:rPr lang="en-US" sz="3400" dirty="0" smtClean="0"/>
              <a:t>person with </a:t>
            </a:r>
            <a:r>
              <a:rPr lang="en-US" sz="3400" dirty="0"/>
              <a:t>language comprehension problems to understand what is expected of </a:t>
            </a:r>
            <a:r>
              <a:rPr lang="en-US" sz="3400" dirty="0" smtClean="0"/>
              <a:t>them.</a:t>
            </a:r>
            <a:endParaRPr lang="en-US" sz="3400" dirty="0"/>
          </a:p>
          <a:p>
            <a:pPr lvl="1"/>
            <a:r>
              <a:rPr lang="en-US" sz="3400" dirty="0"/>
              <a:t>Lessen the anxiety level of  </a:t>
            </a:r>
            <a:r>
              <a:rPr lang="en-US" sz="3400" dirty="0" smtClean="0"/>
              <a:t>people </a:t>
            </a:r>
            <a:r>
              <a:rPr lang="en-US" sz="3400" dirty="0"/>
              <a:t>with autism, and thus reduce the possible occurrence of challenging behaviors, by providing the structure for the student to organize and predict daily and weekly events. Schedules clarify that activities happen within a specific time period (e.g., understanding that "break time" is coming, but </a:t>
            </a:r>
            <a:r>
              <a:rPr lang="en-US" sz="3400" b="1" dirty="0"/>
              <a:t>after</a:t>
            </a:r>
            <a:r>
              <a:rPr lang="en-US" sz="3400" dirty="0"/>
              <a:t> "work time"), and also alert the student to any </a:t>
            </a:r>
            <a:r>
              <a:rPr lang="en-US" sz="3400" b="1" dirty="0"/>
              <a:t>changes</a:t>
            </a:r>
            <a:r>
              <a:rPr lang="en-US" sz="3400" dirty="0"/>
              <a:t> that might occur.</a:t>
            </a:r>
          </a:p>
          <a:p>
            <a:pPr lvl="1"/>
            <a:r>
              <a:rPr lang="en-US" sz="3400" dirty="0"/>
              <a:t>Assist the student in </a:t>
            </a:r>
            <a:r>
              <a:rPr lang="en-US" sz="3400" b="1" dirty="0"/>
              <a:t>transitioning independently</a:t>
            </a:r>
            <a:r>
              <a:rPr lang="en-US" sz="3400" dirty="0"/>
              <a:t> between activities and environments by telling them where they are to go next </a:t>
            </a:r>
            <a:r>
              <a:rPr lang="en-US" sz="3400" dirty="0" smtClean="0"/>
              <a:t>. </a:t>
            </a:r>
            <a:r>
              <a:rPr lang="en-US" sz="3400" dirty="0"/>
              <a:t>Visual schedules can be used in all environments (e.g., classroom, gym, Occupational Therapy, Speech/Language Therapy, home, Sunday School, etc.).</a:t>
            </a:r>
          </a:p>
          <a:p>
            <a:endParaRPr lang="en-US" dirty="0"/>
          </a:p>
        </p:txBody>
      </p:sp>
    </p:spTree>
    <p:extLst>
      <p:ext uri="{BB962C8B-B14F-4D97-AF65-F5344CB8AC3E}">
        <p14:creationId xmlns:p14="http://schemas.microsoft.com/office/powerpoint/2010/main" val="1493501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30480"/>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0243" name="Rectangle 3"/>
          <p:cNvSpPr>
            <a:spLocks noGrp="1" noChangeArrowheads="1"/>
          </p:cNvSpPr>
          <p:nvPr>
            <p:ph type="body" idx="1"/>
          </p:nvPr>
        </p:nvSpPr>
        <p:spPr>
          <a:xfrm>
            <a:off x="685800" y="1295400"/>
            <a:ext cx="7772400" cy="4800600"/>
          </a:xfrm>
        </p:spPr>
        <p:txBody>
          <a:bodyPr/>
          <a:lstStyle/>
          <a:p>
            <a:pPr eaLnBrk="1" hangingPunct="1"/>
            <a:r>
              <a:rPr lang="en-US" smtClean="0"/>
              <a:t>Schedules (first then): </a:t>
            </a:r>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81200"/>
            <a:ext cx="6172200"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Then</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rgbClr val="000000"/>
                </a:solidFill>
                <a:latin typeface="Times New Roman"/>
              </a:rPr>
              <a:t>Are based on a "first-then" strategy; that is, "</a:t>
            </a:r>
            <a:r>
              <a:rPr lang="en-US" b="1" dirty="0" err="1">
                <a:solidFill>
                  <a:srgbClr val="000000"/>
                </a:solidFill>
                <a:latin typeface="Times New Roman"/>
              </a:rPr>
              <a:t>first</a:t>
            </a:r>
            <a:r>
              <a:rPr lang="en-US" dirty="0" err="1">
                <a:solidFill>
                  <a:srgbClr val="000000"/>
                </a:solidFill>
                <a:latin typeface="Times New Roman"/>
              </a:rPr>
              <a:t>you</a:t>
            </a:r>
            <a:r>
              <a:rPr lang="en-US" dirty="0">
                <a:solidFill>
                  <a:srgbClr val="000000"/>
                </a:solidFill>
                <a:latin typeface="Times New Roman"/>
              </a:rPr>
              <a:t> do ___, </a:t>
            </a:r>
            <a:r>
              <a:rPr lang="en-US" b="1" dirty="0">
                <a:solidFill>
                  <a:srgbClr val="000000"/>
                </a:solidFill>
                <a:latin typeface="Times New Roman"/>
              </a:rPr>
              <a:t>then</a:t>
            </a:r>
            <a:r>
              <a:rPr lang="en-US" dirty="0">
                <a:solidFill>
                  <a:srgbClr val="000000"/>
                </a:solidFill>
                <a:latin typeface="Times New Roman"/>
              </a:rPr>
              <a:t> you do ___", rather than an "if-then" approach (i.e., "</a:t>
            </a:r>
            <a:r>
              <a:rPr lang="en-US" b="1" dirty="0">
                <a:solidFill>
                  <a:srgbClr val="000000"/>
                </a:solidFill>
                <a:latin typeface="Times New Roman"/>
              </a:rPr>
              <a:t>if</a:t>
            </a:r>
            <a:r>
              <a:rPr lang="en-US" dirty="0">
                <a:solidFill>
                  <a:srgbClr val="000000"/>
                </a:solidFill>
                <a:latin typeface="Times New Roman"/>
              </a:rPr>
              <a:t> you do ___, </a:t>
            </a:r>
            <a:r>
              <a:rPr lang="en-US" b="1" dirty="0">
                <a:solidFill>
                  <a:srgbClr val="000000"/>
                </a:solidFill>
                <a:latin typeface="Times New Roman"/>
              </a:rPr>
              <a:t>then</a:t>
            </a:r>
            <a:r>
              <a:rPr lang="en-US" dirty="0">
                <a:solidFill>
                  <a:srgbClr val="000000"/>
                </a:solidFill>
                <a:latin typeface="Times New Roman"/>
              </a:rPr>
              <a:t> you can do___"). This </a:t>
            </a:r>
            <a:r>
              <a:rPr lang="en-US" b="1" dirty="0">
                <a:solidFill>
                  <a:srgbClr val="000000"/>
                </a:solidFill>
                <a:latin typeface="Times New Roman"/>
              </a:rPr>
              <a:t>first-then </a:t>
            </a:r>
            <a:r>
              <a:rPr lang="en-US" dirty="0">
                <a:solidFill>
                  <a:srgbClr val="000000"/>
                </a:solidFill>
                <a:latin typeface="Times New Roman"/>
              </a:rPr>
              <a:t>strategy allows the "first" expectation (whether a task, activity or assignment) to be modified, as needed. The modification is in terms of task completion and amount of prompting, in order to accommodate the student's daily fluctuations in his ability to process in-coming information. </a:t>
            </a:r>
            <a:r>
              <a:rPr lang="en-US" b="1" dirty="0">
                <a:solidFill>
                  <a:srgbClr val="000000"/>
                </a:solidFill>
                <a:latin typeface="Times New Roman"/>
              </a:rPr>
              <a:t>Then</a:t>
            </a:r>
            <a:r>
              <a:rPr lang="en-US" dirty="0">
                <a:solidFill>
                  <a:srgbClr val="000000"/>
                </a:solidFill>
                <a:latin typeface="Times New Roman"/>
              </a:rPr>
              <a:t> he can move on to his next visually scheduled task/activity.</a:t>
            </a:r>
            <a:endParaRPr lang="en-US" dirty="0"/>
          </a:p>
        </p:txBody>
      </p:sp>
    </p:spTree>
    <p:extLst>
      <p:ext uri="{BB962C8B-B14F-4D97-AF65-F5344CB8AC3E}">
        <p14:creationId xmlns:p14="http://schemas.microsoft.com/office/powerpoint/2010/main" val="3893645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a:solidFill>
            <a:schemeClr val="bg1"/>
          </a:solidFill>
        </p:spPr>
        <p:txBody>
          <a:bodyPr>
            <a:normAutofit fontScale="85000" lnSpcReduction="10000"/>
          </a:bodyPr>
          <a:lstStyle/>
          <a:p>
            <a:pPr marL="0" indent="0">
              <a:buNone/>
            </a:pPr>
            <a:r>
              <a:rPr lang="en-US" dirty="0">
                <a:solidFill>
                  <a:srgbClr val="000000"/>
                </a:solidFill>
                <a:latin typeface="Times New Roman"/>
              </a:rPr>
              <a:t>A </a:t>
            </a:r>
            <a:r>
              <a:rPr lang="en-US" b="1" dirty="0">
                <a:solidFill>
                  <a:srgbClr val="000000"/>
                </a:solidFill>
                <a:latin typeface="Times New Roman"/>
              </a:rPr>
              <a:t>visual schedule</a:t>
            </a:r>
            <a:r>
              <a:rPr lang="en-US" dirty="0">
                <a:solidFill>
                  <a:srgbClr val="000000"/>
                </a:solidFill>
                <a:latin typeface="Times New Roman"/>
              </a:rPr>
              <a:t> for a student with autism must be directly </a:t>
            </a:r>
            <a:r>
              <a:rPr lang="en-US" b="1" dirty="0">
                <a:solidFill>
                  <a:srgbClr val="000000"/>
                </a:solidFill>
                <a:latin typeface="Times New Roman"/>
              </a:rPr>
              <a:t>taught</a:t>
            </a:r>
            <a:r>
              <a:rPr lang="en-US" dirty="0">
                <a:solidFill>
                  <a:srgbClr val="000000"/>
                </a:solidFill>
                <a:latin typeface="Times New Roman"/>
              </a:rPr>
              <a:t> and </a:t>
            </a:r>
            <a:r>
              <a:rPr lang="en-US" b="1" dirty="0">
                <a:solidFill>
                  <a:srgbClr val="000000"/>
                </a:solidFill>
                <a:latin typeface="Times New Roman"/>
              </a:rPr>
              <a:t>consistently</a:t>
            </a:r>
            <a:r>
              <a:rPr lang="en-US" dirty="0">
                <a:solidFill>
                  <a:srgbClr val="000000"/>
                </a:solidFill>
                <a:latin typeface="Times New Roman"/>
              </a:rPr>
              <a:t> used</a:t>
            </a:r>
            <a:r>
              <a:rPr lang="en-US" dirty="0" smtClean="0">
                <a:solidFill>
                  <a:srgbClr val="000000"/>
                </a:solidFill>
                <a:latin typeface="Times New Roman"/>
              </a:rPr>
              <a:t>.</a:t>
            </a:r>
          </a:p>
          <a:p>
            <a:pPr marL="0" indent="0">
              <a:buNone/>
            </a:pPr>
            <a:endParaRPr lang="en-US" b="1" dirty="0">
              <a:solidFill>
                <a:srgbClr val="000000"/>
              </a:solidFill>
              <a:latin typeface="Times New Roman"/>
            </a:endParaRPr>
          </a:p>
          <a:p>
            <a:pPr marL="0" indent="0">
              <a:buNone/>
            </a:pPr>
            <a:r>
              <a:rPr lang="en-US" b="1" dirty="0" smtClean="0">
                <a:solidFill>
                  <a:srgbClr val="000000"/>
                </a:solidFill>
                <a:latin typeface="Times New Roman"/>
              </a:rPr>
              <a:t>Visual </a:t>
            </a:r>
            <a:r>
              <a:rPr lang="en-US" b="1" dirty="0">
                <a:solidFill>
                  <a:srgbClr val="000000"/>
                </a:solidFill>
                <a:latin typeface="Times New Roman"/>
              </a:rPr>
              <a:t>schedules</a:t>
            </a:r>
            <a:r>
              <a:rPr lang="en-US" dirty="0">
                <a:solidFill>
                  <a:srgbClr val="000000"/>
                </a:solidFill>
                <a:latin typeface="Times New Roman"/>
              </a:rPr>
              <a:t> should not be considered as "crutches" for students with autism, from which they should gradually be "weaned". Instead, these individual visual schedules should be considered as "prosthetic" or "assistive tech" devices. </a:t>
            </a:r>
            <a:endParaRPr lang="en-US" dirty="0" smtClean="0">
              <a:solidFill>
                <a:srgbClr val="000000"/>
              </a:solidFill>
              <a:latin typeface="Times New Roman"/>
            </a:endParaRPr>
          </a:p>
          <a:p>
            <a:pPr marL="0" indent="0">
              <a:buNone/>
            </a:pPr>
            <a:endParaRPr lang="en-US" dirty="0">
              <a:solidFill>
                <a:srgbClr val="000000"/>
              </a:solidFill>
              <a:latin typeface="Times New Roman"/>
            </a:endParaRPr>
          </a:p>
          <a:p>
            <a:pPr marL="0" indent="0">
              <a:buNone/>
            </a:pPr>
            <a:r>
              <a:rPr lang="en-US" dirty="0" smtClean="0">
                <a:solidFill>
                  <a:srgbClr val="000000"/>
                </a:solidFill>
                <a:latin typeface="Times New Roman"/>
              </a:rPr>
              <a:t>For </a:t>
            </a:r>
            <a:r>
              <a:rPr lang="en-US" dirty="0">
                <a:solidFill>
                  <a:srgbClr val="000000"/>
                </a:solidFill>
                <a:latin typeface="Times New Roman"/>
              </a:rPr>
              <a:t>the student with autism, the consistent use of a visual schedule is an extremely important skill. It has the potential to increase independent functioning throughout his life - at school, home and community.</a:t>
            </a:r>
          </a:p>
          <a:p>
            <a:pPr marL="0" indent="0">
              <a:buNone/>
            </a:pPr>
            <a:r>
              <a:rPr lang="en-US" dirty="0"/>
              <a:t/>
            </a:r>
            <a:br>
              <a:rPr lang="en-US" dirty="0"/>
            </a:br>
            <a:endParaRPr lang="en-US" dirty="0"/>
          </a:p>
        </p:txBody>
      </p:sp>
    </p:spTree>
    <p:extLst>
      <p:ext uri="{BB962C8B-B14F-4D97-AF65-F5344CB8AC3E}">
        <p14:creationId xmlns:p14="http://schemas.microsoft.com/office/powerpoint/2010/main" val="2092439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38614" y="-144046"/>
            <a:ext cx="7772400" cy="1143000"/>
          </a:xfrm>
        </p:spPr>
        <p:txBody>
          <a:bodyPr/>
          <a:lstStyle/>
          <a:p>
            <a:pPr algn="l" eaLnBrk="1" hangingPunct="1"/>
            <a:r>
              <a:rPr lang="en-US" sz="3600" b="1" u="sng" dirty="0" smtClean="0"/>
              <a:t>1 Comprehension: </a:t>
            </a:r>
            <a:r>
              <a:rPr lang="en-US" sz="3200" b="1" u="sng" dirty="0" smtClean="0"/>
              <a:t>Visual Supports</a:t>
            </a:r>
          </a:p>
        </p:txBody>
      </p:sp>
      <p:sp>
        <p:nvSpPr>
          <p:cNvPr id="11267" name="Rectangle 3"/>
          <p:cNvSpPr>
            <a:spLocks noGrp="1" noChangeArrowheads="1"/>
          </p:cNvSpPr>
          <p:nvPr>
            <p:ph type="body" idx="1"/>
          </p:nvPr>
        </p:nvSpPr>
        <p:spPr>
          <a:xfrm>
            <a:off x="685800" y="1295400"/>
            <a:ext cx="7772400" cy="4800600"/>
          </a:xfrm>
        </p:spPr>
        <p:txBody>
          <a:bodyPr/>
          <a:lstStyle/>
          <a:p>
            <a:pPr eaLnBrk="1" hangingPunct="1"/>
            <a:r>
              <a:rPr lang="en-US" smtClean="0"/>
              <a:t>calendars  </a:t>
            </a:r>
          </a:p>
          <a:p>
            <a:pPr eaLnBrk="1" hangingPunct="1"/>
            <a:endParaRPr lang="en-US" smtClean="0"/>
          </a:p>
          <a:p>
            <a:pPr eaLnBrk="1" hangingPunct="1"/>
            <a:endParaRPr lang="en-US" smtClean="0"/>
          </a:p>
          <a:p>
            <a:pPr eaLnBrk="1" hangingPunct="1"/>
            <a:endParaRPr lang="en-US" smtClean="0"/>
          </a:p>
          <a:p>
            <a:pPr eaLnBrk="1" hangingPunct="1"/>
            <a:endParaRPr lang="en-US" smtClean="0"/>
          </a:p>
          <a:p>
            <a:pPr lvl="1" eaLnBrk="1" hangingPunct="1"/>
            <a:endParaRPr lang="en-US" smtClean="0"/>
          </a:p>
          <a:p>
            <a:pPr lvl="1" eaLnBrk="1" hangingPunct="1">
              <a:buFontTx/>
              <a:buNone/>
            </a:pPr>
            <a:endParaRPr lang="en-US" smtClean="0"/>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219200"/>
            <a:ext cx="5638800" cy="490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551</Words>
  <Application>Microsoft Office PowerPoint</Application>
  <PresentationFormat>On-screen Show (4:3)</PresentationFormat>
  <Paragraphs>299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PowerPoint Presentation</vt:lpstr>
      <vt:lpstr>1 Comprehension: Visual Supports</vt:lpstr>
      <vt:lpstr>1 Comprehension: Visual Supports</vt:lpstr>
      <vt:lpstr>Visual Schedules</vt:lpstr>
      <vt:lpstr>1 Comprehension: Visual Supports</vt:lpstr>
      <vt:lpstr>First Then</vt:lpstr>
      <vt:lpstr>PowerPoint Presentation</vt:lpstr>
      <vt:lpstr>1 Comprehension: Visual Supports</vt:lpstr>
      <vt:lpstr>1 Comprehension: Visual Supports</vt:lpstr>
      <vt:lpstr>1 Comprehension: Visual Supports</vt:lpstr>
      <vt:lpstr>1 Comprehension: Visual Supports</vt:lpstr>
      <vt:lpstr>1 Comprehension: Visual Supports</vt:lpstr>
      <vt:lpstr>1 Comprehension: Visual Supports</vt:lpstr>
      <vt:lpstr>PowerPoint Presentation</vt:lpstr>
      <vt:lpstr>2. Motor: Environmental Control</vt:lpstr>
      <vt:lpstr>2. Motor: Environmental Control</vt:lpstr>
      <vt:lpstr>2. Motor: Environmental Control</vt:lpstr>
      <vt:lpstr>2. Motor: Environmental Control</vt:lpstr>
      <vt:lpstr>2. Motor: Environmental Control</vt:lpstr>
      <vt:lpstr>2. Motor: Environmental Control</vt:lpstr>
      <vt:lpstr>2. Motor: Environmental Control</vt:lpstr>
      <vt:lpstr>PowerPoint Presentation</vt:lpstr>
      <vt:lpstr>3 Expression: partner assisted</vt:lpstr>
      <vt:lpstr>3 Expression: partner assisted</vt:lpstr>
      <vt:lpstr>3 Expression:  partner assisted</vt:lpstr>
      <vt:lpstr>3 Expression: partner assisted</vt:lpstr>
      <vt:lpstr>3 Expression: partner assisted</vt:lpstr>
      <vt:lpstr>3 Expression: partner assisted</vt:lpstr>
      <vt:lpstr>PowerPoint Presentation</vt:lpstr>
      <vt:lpstr>3 Expression: VOCA</vt:lpstr>
      <vt:lpstr>3 Expression: VOCA</vt:lpstr>
      <vt:lpstr>3 Expression: VOCA</vt:lpstr>
      <vt:lpstr>3 Expression: VOCA</vt:lpstr>
      <vt:lpstr>PowerPoint Presentation</vt:lpstr>
      <vt:lpstr>Low tech:  communication notebook</vt:lpstr>
      <vt:lpstr>Simple digitized</vt:lpstr>
      <vt:lpstr>Dedicated voice output devices</vt:lpstr>
      <vt:lpstr>Personal-computer based voice output systems</vt:lpstr>
      <vt:lpstr>Off -the -shelf devices with specialized software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2</cp:revision>
  <dcterms:created xsi:type="dcterms:W3CDTF">2012-01-28T13:43:44Z</dcterms:created>
  <dcterms:modified xsi:type="dcterms:W3CDTF">2012-01-28T15:19:58Z</dcterms:modified>
</cp:coreProperties>
</file>